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4.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5.xml" ContentType="application/vnd.openxmlformats-officedocument.drawingml.chartshapes+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rawings/drawing6.xml" ContentType="application/vnd.openxmlformats-officedocument.drawingml.chartshapes+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7.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74" r:id="rId5"/>
    <p:sldId id="258" r:id="rId6"/>
    <p:sldId id="260" r:id="rId7"/>
    <p:sldId id="266" r:id="rId8"/>
    <p:sldId id="268" r:id="rId9"/>
    <p:sldId id="262" r:id="rId10"/>
    <p:sldId id="270" r:id="rId11"/>
    <p:sldId id="272" r:id="rId12"/>
    <p:sldId id="265" r:id="rId13"/>
    <p:sldId id="264" r:id="rId14"/>
    <p:sldId id="276" r:id="rId15"/>
    <p:sldId id="277" r:id="rId16"/>
    <p:sldId id="278" r:id="rId17"/>
    <p:sldId id="279" r:id="rId18"/>
    <p:sldId id="280" r:id="rId19"/>
    <p:sldId id="281" r:id="rId20"/>
    <p:sldId id="261" r:id="rId21"/>
    <p:sldId id="263" r:id="rId22"/>
    <p:sldId id="267" r:id="rId23"/>
    <p:sldId id="269" r:id="rId24"/>
    <p:sldId id="271" r:id="rId25"/>
    <p:sldId id="27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02" d="100"/>
          <a:sy n="102" d="100"/>
        </p:scale>
        <p:origin x="144"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chartUserShapes" Target="../drawings/drawing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'%_1'!$A$20</c:f>
              <c:strCache>
                <c:ptCount val="1"/>
                <c:pt idx="0">
                  <c:v>2016</c:v>
                </c:pt>
              </c:strCache>
            </c:strRef>
          </c:tx>
          <c:spPr>
            <a:ln w="38100" cap="rnd">
              <a:solidFill>
                <a:srgbClr val="92D050"/>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'%_1'!$Z$20:$AL$20</c:f>
              <c:numCache>
                <c:formatCode>0.0%</c:formatCode>
                <c:ptCount val="13"/>
                <c:pt idx="0">
                  <c:v>5.8734963881280633E-2</c:v>
                </c:pt>
                <c:pt idx="1">
                  <c:v>0.2461358576393895</c:v>
                </c:pt>
                <c:pt idx="2">
                  <c:v>0.28938221773741457</c:v>
                </c:pt>
                <c:pt idx="3">
                  <c:v>0.37427322089279702</c:v>
                </c:pt>
                <c:pt idx="4">
                  <c:v>0.41591786395015462</c:v>
                </c:pt>
                <c:pt idx="5">
                  <c:v>0.19808434641936157</c:v>
                </c:pt>
                <c:pt idx="6">
                  <c:v>0.18847404417535607</c:v>
                </c:pt>
                <c:pt idx="7">
                  <c:v>-2.2952605192766651E-2</c:v>
                </c:pt>
                <c:pt idx="8">
                  <c:v>-6.1393814168788974E-2</c:v>
                </c:pt>
                <c:pt idx="9">
                  <c:v>-9.4084858968814578E-2</c:v>
                </c:pt>
                <c:pt idx="10">
                  <c:v>-0.10089215639165183</c:v>
                </c:pt>
                <c:pt idx="11">
                  <c:v>-4.5552832636586382E-2</c:v>
                </c:pt>
                <c:pt idx="12">
                  <c:v>0</c:v>
                </c:pt>
              </c:numCache>
            </c:numRef>
          </c:val>
          <c:smooth val="1"/>
          <c:extLst>
            <c:ext xmlns:c16="http://schemas.microsoft.com/office/drawing/2014/chart" uri="{C3380CC4-5D6E-409C-BE32-E72D297353CC}">
              <c16:uniqueId val="{00000000-374A-486E-BDC4-37B4C757D210}"/>
            </c:ext>
          </c:extLst>
        </c:ser>
        <c:ser>
          <c:idx val="1"/>
          <c:order val="1"/>
          <c:tx>
            <c:strRef>
              <c:f>'%_1'!$A$21</c:f>
              <c:strCache>
                <c:ptCount val="1"/>
                <c:pt idx="0">
                  <c:v>2017</c:v>
                </c:pt>
              </c:strCache>
            </c:strRef>
          </c:tx>
          <c:spPr>
            <a:ln w="38100" cap="rnd">
              <a:solidFill>
                <a:schemeClr val="accent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'%_1'!$Z$21:$AL$21</c:f>
              <c:numCache>
                <c:formatCode>0.0%</c:formatCode>
                <c:ptCount val="13"/>
                <c:pt idx="0">
                  <c:v>0.72141538598403132</c:v>
                </c:pt>
                <c:pt idx="1">
                  <c:v>0.48344194115161354</c:v>
                </c:pt>
                <c:pt idx="2">
                  <c:v>0.42784066899450668</c:v>
                </c:pt>
                <c:pt idx="3">
                  <c:v>0.1898672241620889</c:v>
                </c:pt>
                <c:pt idx="4">
                  <c:v>5.4200120098747862E-2</c:v>
                </c:pt>
                <c:pt idx="5">
                  <c:v>5.2710006004936805E-3</c:v>
                </c:pt>
                <c:pt idx="6">
                  <c:v>-0.1315081289059894</c:v>
                </c:pt>
                <c:pt idx="7">
                  <c:v>-0.1315081289059894</c:v>
                </c:pt>
                <c:pt idx="8">
                  <c:v>-5.077508173387002E-2</c:v>
                </c:pt>
                <c:pt idx="9">
                  <c:v>-8.8317060694348637E-2</c:v>
                </c:pt>
                <c:pt idx="10">
                  <c:v>-7.3527122300558245E-2</c:v>
                </c:pt>
                <c:pt idx="11">
                  <c:v>-7.3527122300558245E-2</c:v>
                </c:pt>
                <c:pt idx="12">
                  <c:v>0</c:v>
                </c:pt>
              </c:numCache>
            </c:numRef>
          </c:val>
          <c:smooth val="1"/>
          <c:extLst>
            <c:ext xmlns:c16="http://schemas.microsoft.com/office/drawing/2014/chart" uri="{C3380CC4-5D6E-409C-BE32-E72D297353CC}">
              <c16:uniqueId val="{00000001-374A-486E-BDC4-37B4C757D210}"/>
            </c:ext>
          </c:extLst>
        </c:ser>
        <c:ser>
          <c:idx val="2"/>
          <c:order val="2"/>
          <c:tx>
            <c:strRef>
              <c:f>'%_1'!$A$22</c:f>
              <c:strCache>
                <c:ptCount val="1"/>
                <c:pt idx="0">
                  <c:v>2018</c:v>
                </c:pt>
              </c:strCache>
            </c:strRef>
          </c:tx>
          <c:spPr>
            <a:ln w="38100" cap="rnd">
              <a:solidFill>
                <a:schemeClr val="tx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'%_1'!$Z$22:$AL$22</c:f>
              <c:numCache>
                <c:formatCode>0.0%</c:formatCode>
                <c:ptCount val="13"/>
                <c:pt idx="0">
                  <c:v>-9.6510048619176003E-2</c:v>
                </c:pt>
                <c:pt idx="1">
                  <c:v>-0.17327716867114151</c:v>
                </c:pt>
                <c:pt idx="2">
                  <c:v>-0.17918233175206189</c:v>
                </c:pt>
                <c:pt idx="3">
                  <c:v>-0.1594984548156605</c:v>
                </c:pt>
                <c:pt idx="4">
                  <c:v>-0.12997263941105841</c:v>
                </c:pt>
                <c:pt idx="5">
                  <c:v>-0.20998759915753007</c:v>
                </c:pt>
                <c:pt idx="6">
                  <c:v>-0.19778359545696123</c:v>
                </c:pt>
                <c:pt idx="7">
                  <c:v>-0.13459835049111268</c:v>
                </c:pt>
                <c:pt idx="8">
                  <c:v>-3.480109442355761E-2</c:v>
                </c:pt>
                <c:pt idx="9">
                  <c:v>-1.5845520933803092E-2</c:v>
                </c:pt>
                <c:pt idx="10">
                  <c:v>6.6255929767927046E-2</c:v>
                </c:pt>
                <c:pt idx="11">
                  <c:v>-1.078676456114791E-2</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in val="-0.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'%_1'!$A$24</c:f>
              <c:strCache>
                <c:ptCount val="1"/>
                <c:pt idx="0">
                  <c:v>2016</c:v>
                </c:pt>
              </c:strCache>
            </c:strRef>
          </c:tx>
          <c:spPr>
            <a:ln w="38100" cap="rnd">
              <a:solidFill>
                <a:srgbClr val="92D050"/>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'%_1'!$Z$24:$AL$24</c:f>
              <c:numCache>
                <c:formatCode>0.0%</c:formatCode>
                <c:ptCount val="13"/>
                <c:pt idx="0">
                  <c:v>-0.2959729653618699</c:v>
                </c:pt>
                <c:pt idx="1">
                  <c:v>-0.3522951281329203</c:v>
                </c:pt>
                <c:pt idx="2">
                  <c:v>-0.2678118839763447</c:v>
                </c:pt>
                <c:pt idx="3">
                  <c:v>-0.2396508025908195</c:v>
                </c:pt>
                <c:pt idx="4">
                  <c:v>-0.2396508025908195</c:v>
                </c:pt>
                <c:pt idx="5">
                  <c:v>-0.2396508025908195</c:v>
                </c:pt>
                <c:pt idx="6">
                  <c:v>-0.2396508025908195</c:v>
                </c:pt>
                <c:pt idx="7">
                  <c:v>-0.3804562095184455</c:v>
                </c:pt>
                <c:pt idx="8">
                  <c:v>-0.4367783722894959</c:v>
                </c:pt>
                <c:pt idx="9">
                  <c:v>-0.66094058011827661</c:v>
                </c:pt>
                <c:pt idx="10">
                  <c:v>-0.49704308645451989</c:v>
                </c:pt>
                <c:pt idx="11">
                  <c:v>-0.20275978597578148</c:v>
                </c:pt>
                <c:pt idx="12">
                  <c:v>0</c:v>
                </c:pt>
              </c:numCache>
            </c:numRef>
          </c:val>
          <c:smooth val="1"/>
          <c:extLst>
            <c:ext xmlns:c16="http://schemas.microsoft.com/office/drawing/2014/chart" uri="{C3380CC4-5D6E-409C-BE32-E72D297353CC}">
              <c16:uniqueId val="{00000000-374A-486E-BDC4-37B4C757D210}"/>
            </c:ext>
          </c:extLst>
        </c:ser>
        <c:ser>
          <c:idx val="1"/>
          <c:order val="1"/>
          <c:tx>
            <c:strRef>
              <c:f>'%_1'!$A$25</c:f>
              <c:strCache>
                <c:ptCount val="1"/>
                <c:pt idx="0">
                  <c:v>2017</c:v>
                </c:pt>
              </c:strCache>
            </c:strRef>
          </c:tx>
          <c:spPr>
            <a:ln w="38100" cap="rnd">
              <a:solidFill>
                <a:schemeClr val="accent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'%_1'!$Z$25:$AL$25</c:f>
              <c:numCache>
                <c:formatCode>0.0%</c:formatCode>
                <c:ptCount val="13"/>
                <c:pt idx="0">
                  <c:v>-0.36386768447837148</c:v>
                </c:pt>
                <c:pt idx="1">
                  <c:v>-0.46564885496183206</c:v>
                </c:pt>
                <c:pt idx="2">
                  <c:v>-0.4910941475826972</c:v>
                </c:pt>
                <c:pt idx="3">
                  <c:v>-0.5419847328244275</c:v>
                </c:pt>
                <c:pt idx="4">
                  <c:v>-0.56743002544529264</c:v>
                </c:pt>
                <c:pt idx="5">
                  <c:v>-0.69465648854961826</c:v>
                </c:pt>
                <c:pt idx="6">
                  <c:v>-0.72010178117048351</c:v>
                </c:pt>
                <c:pt idx="7">
                  <c:v>-0.38931297709923662</c:v>
                </c:pt>
                <c:pt idx="8">
                  <c:v>-0.44020356234096691</c:v>
                </c:pt>
                <c:pt idx="9">
                  <c:v>-0.18015267175572514</c:v>
                </c:pt>
                <c:pt idx="10">
                  <c:v>-4.4783715012722602E-2</c:v>
                </c:pt>
                <c:pt idx="11">
                  <c:v>-4.4783715012722602E-2</c:v>
                </c:pt>
                <c:pt idx="12">
                  <c:v>0</c:v>
                </c:pt>
              </c:numCache>
            </c:numRef>
          </c:val>
          <c:smooth val="1"/>
          <c:extLst>
            <c:ext xmlns:c16="http://schemas.microsoft.com/office/drawing/2014/chart" uri="{C3380CC4-5D6E-409C-BE32-E72D297353CC}">
              <c16:uniqueId val="{00000001-374A-486E-BDC4-37B4C757D210}"/>
            </c:ext>
          </c:extLst>
        </c:ser>
        <c:ser>
          <c:idx val="2"/>
          <c:order val="2"/>
          <c:tx>
            <c:strRef>
              <c:f>'%_1'!$A$26</c:f>
              <c:strCache>
                <c:ptCount val="1"/>
                <c:pt idx="0">
                  <c:v>2018</c:v>
                </c:pt>
              </c:strCache>
            </c:strRef>
          </c:tx>
          <c:spPr>
            <a:ln w="38100" cap="rnd">
              <a:solidFill>
                <a:schemeClr val="tx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'%_1'!$Z$26:$AL$26</c:f>
              <c:numCache>
                <c:formatCode>0.0%</c:formatCode>
                <c:ptCount val="13"/>
                <c:pt idx="0">
                  <c:v>-0.55392285489372872</c:v>
                </c:pt>
                <c:pt idx="1">
                  <c:v>-0.60640251902387821</c:v>
                </c:pt>
                <c:pt idx="2">
                  <c:v>-0.6588821831540278</c:v>
                </c:pt>
                <c:pt idx="3">
                  <c:v>-0.60640251902387821</c:v>
                </c:pt>
                <c:pt idx="4">
                  <c:v>-0.60640251902387821</c:v>
                </c:pt>
                <c:pt idx="5">
                  <c:v>-0.47520335869850427</c:v>
                </c:pt>
                <c:pt idx="6">
                  <c:v>-0.48832327473104176</c:v>
                </c:pt>
                <c:pt idx="7">
                  <c:v>-0.45552348464969827</c:v>
                </c:pt>
                <c:pt idx="8">
                  <c:v>-0.45814746785620575</c:v>
                </c:pt>
                <c:pt idx="9">
                  <c:v>-0.39779585410653373</c:v>
                </c:pt>
                <c:pt idx="10">
                  <c:v>-0.33691944371556026</c:v>
                </c:pt>
                <c:pt idx="11">
                  <c:v>-0.18997638415114149</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ax val="0.2"/>
          <c:min val="-0.8"/>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majorUnit val="0.2"/>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'%_1'!$A$28</c:f>
              <c:strCache>
                <c:ptCount val="1"/>
                <c:pt idx="0">
                  <c:v>2016</c:v>
                </c:pt>
              </c:strCache>
            </c:strRef>
          </c:tx>
          <c:spPr>
            <a:ln w="38100" cap="rnd">
              <a:solidFill>
                <a:srgbClr val="92D050"/>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'%_1'!$Z$28:$AL$28</c:f>
              <c:numCache>
                <c:formatCode>0.0%</c:formatCode>
                <c:ptCount val="13"/>
                <c:pt idx="0">
                  <c:v>-0.14678344910903052</c:v>
                </c:pt>
                <c:pt idx="1">
                  <c:v>-0.14678344910903052</c:v>
                </c:pt>
                <c:pt idx="2">
                  <c:v>-0.14678344910903052</c:v>
                </c:pt>
                <c:pt idx="3">
                  <c:v>-1.8423437028088241E-2</c:v>
                </c:pt>
                <c:pt idx="4">
                  <c:v>4.5756569012382897E-2</c:v>
                </c:pt>
                <c:pt idx="5">
                  <c:v>-4.1075203865901577E-2</c:v>
                </c:pt>
                <c:pt idx="6">
                  <c:v>-1.8423437028088241E-2</c:v>
                </c:pt>
                <c:pt idx="7">
                  <c:v>-0.17321051041981272</c:v>
                </c:pt>
                <c:pt idx="8">
                  <c:v>-0.16943521594684385</c:v>
                </c:pt>
                <c:pt idx="9">
                  <c:v>-0.11854424645122319</c:v>
                </c:pt>
                <c:pt idx="10">
                  <c:v>-9.7780126849894344E-2</c:v>
                </c:pt>
                <c:pt idx="11">
                  <c:v>-2.1556931440652405E-2</c:v>
                </c:pt>
                <c:pt idx="12">
                  <c:v>0</c:v>
                </c:pt>
              </c:numCache>
            </c:numRef>
          </c:val>
          <c:smooth val="1"/>
          <c:extLst>
            <c:ext xmlns:c16="http://schemas.microsoft.com/office/drawing/2014/chart" uri="{C3380CC4-5D6E-409C-BE32-E72D297353CC}">
              <c16:uniqueId val="{00000000-374A-486E-BDC4-37B4C757D210}"/>
            </c:ext>
          </c:extLst>
        </c:ser>
        <c:ser>
          <c:idx val="1"/>
          <c:order val="1"/>
          <c:tx>
            <c:strRef>
              <c:f>'%_1'!$A$29</c:f>
              <c:strCache>
                <c:ptCount val="1"/>
                <c:pt idx="0">
                  <c:v>2017</c:v>
                </c:pt>
              </c:strCache>
            </c:strRef>
          </c:tx>
          <c:spPr>
            <a:ln w="38100" cap="rnd">
              <a:solidFill>
                <a:schemeClr val="accent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'%_1'!$Z$29:$AL$29</c:f>
              <c:numCache>
                <c:formatCode>0.0%</c:formatCode>
                <c:ptCount val="13"/>
                <c:pt idx="0">
                  <c:v>-7.8237685213514707E-3</c:v>
                </c:pt>
                <c:pt idx="1">
                  <c:v>-9.9610996984133893E-2</c:v>
                </c:pt>
                <c:pt idx="2">
                  <c:v>-0.10398181738712353</c:v>
                </c:pt>
                <c:pt idx="3">
                  <c:v>-0.16954412343196823</c:v>
                </c:pt>
                <c:pt idx="4">
                  <c:v>-0.24821889068578173</c:v>
                </c:pt>
                <c:pt idx="5">
                  <c:v>-0.3006687355216574</c:v>
                </c:pt>
                <c:pt idx="6">
                  <c:v>-0.3006687355216574</c:v>
                </c:pt>
                <c:pt idx="7">
                  <c:v>-0.30460247388434813</c:v>
                </c:pt>
                <c:pt idx="8">
                  <c:v>-0.21762314786485426</c:v>
                </c:pt>
                <c:pt idx="9">
                  <c:v>-0.24695135276891478</c:v>
                </c:pt>
                <c:pt idx="10">
                  <c:v>-0.1146466191704183</c:v>
                </c:pt>
                <c:pt idx="11">
                  <c:v>-0.1146466191704183</c:v>
                </c:pt>
                <c:pt idx="12">
                  <c:v>0</c:v>
                </c:pt>
              </c:numCache>
            </c:numRef>
          </c:val>
          <c:smooth val="1"/>
          <c:extLst>
            <c:ext xmlns:c16="http://schemas.microsoft.com/office/drawing/2014/chart" uri="{C3380CC4-5D6E-409C-BE32-E72D297353CC}">
              <c16:uniqueId val="{00000001-374A-486E-BDC4-37B4C757D210}"/>
            </c:ext>
          </c:extLst>
        </c:ser>
        <c:ser>
          <c:idx val="2"/>
          <c:order val="2"/>
          <c:tx>
            <c:strRef>
              <c:f>'%_1'!$A$30</c:f>
              <c:strCache>
                <c:ptCount val="1"/>
                <c:pt idx="0">
                  <c:v>2018</c:v>
                </c:pt>
              </c:strCache>
            </c:strRef>
          </c:tx>
          <c:spPr>
            <a:ln w="38100" cap="rnd">
              <a:solidFill>
                <a:schemeClr val="tx1"/>
              </a:solidFill>
              <a:round/>
            </a:ln>
            <a:effectLst/>
          </c:spPr>
          <c:marker>
            <c:symbol val="none"/>
          </c:marker>
          <c:cat>
            <c:strRef>
              <c:f>'%_1'!$Z$19:$AL$19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'%_1'!$Z$30:$AL$30</c:f>
              <c:numCache>
                <c:formatCode>0.0%</c:formatCode>
                <c:ptCount val="13"/>
                <c:pt idx="0">
                  <c:v>-0.25286115309868284</c:v>
                </c:pt>
                <c:pt idx="1">
                  <c:v>-0.30036709134096307</c:v>
                </c:pt>
                <c:pt idx="2">
                  <c:v>-0.32627942129129772</c:v>
                </c:pt>
                <c:pt idx="3">
                  <c:v>-0.30468581299935216</c:v>
                </c:pt>
                <c:pt idx="4">
                  <c:v>-0.27013603973223921</c:v>
                </c:pt>
                <c:pt idx="5">
                  <c:v>-0.28525156553660114</c:v>
                </c:pt>
                <c:pt idx="6">
                  <c:v>-0.26041891600086375</c:v>
                </c:pt>
                <c:pt idx="7">
                  <c:v>-0.14381343122435764</c:v>
                </c:pt>
                <c:pt idx="8">
                  <c:v>4.6210321744763583E-2</c:v>
                </c:pt>
                <c:pt idx="9">
                  <c:v>9.82941049449364E-2</c:v>
                </c:pt>
                <c:pt idx="10">
                  <c:v>0.18993737853595327</c:v>
                </c:pt>
                <c:pt idx="11">
                  <c:v>-3.1094795940401765E-3</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ax val="0.4"/>
          <c:min val="-0.60000000000000009"/>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majorUnit val="0.2"/>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'%_2'!$A$20</c:f>
              <c:strCache>
                <c:ptCount val="1"/>
                <c:pt idx="0">
                  <c:v>2016</c:v>
                </c:pt>
              </c:strCache>
            </c:strRef>
          </c:tx>
          <c:spPr>
            <a:ln w="38100" cap="rnd">
              <a:solidFill>
                <a:srgbClr val="92D050"/>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'%_2'!$Z$20:$AL$20</c:f>
              <c:numCache>
                <c:formatCode>0.0%</c:formatCode>
                <c:ptCount val="13"/>
                <c:pt idx="0">
                  <c:v>1.0444978953698136</c:v>
                </c:pt>
                <c:pt idx="1">
                  <c:v>1.0444978953698136</c:v>
                </c:pt>
                <c:pt idx="2">
                  <c:v>1.0444978953698136</c:v>
                </c:pt>
                <c:pt idx="3">
                  <c:v>1.0444978953698136</c:v>
                </c:pt>
                <c:pt idx="4">
                  <c:v>1.0444978953698136</c:v>
                </c:pt>
                <c:pt idx="5">
                  <c:v>-0.24834636199639204</c:v>
                </c:pt>
                <c:pt idx="6">
                  <c:v>-0.24834636199639204</c:v>
                </c:pt>
                <c:pt idx="7">
                  <c:v>-0.27841250751653634</c:v>
                </c:pt>
                <c:pt idx="8">
                  <c:v>-0.3235117257967528</c:v>
                </c:pt>
                <c:pt idx="9">
                  <c:v>-0.26698737221888158</c:v>
                </c:pt>
                <c:pt idx="10">
                  <c:v>-0.26488274203247142</c:v>
                </c:pt>
                <c:pt idx="11">
                  <c:v>-7.2760072158749245E-2</c:v>
                </c:pt>
                <c:pt idx="12">
                  <c:v>0</c:v>
                </c:pt>
              </c:numCache>
            </c:numRef>
          </c:val>
          <c:smooth val="1"/>
          <c:extLst>
            <c:ext xmlns:c16="http://schemas.microsoft.com/office/drawing/2014/chart" uri="{C3380CC4-5D6E-409C-BE32-E72D297353CC}">
              <c16:uniqueId val="{00000000-374A-486E-BDC4-37B4C757D210}"/>
            </c:ext>
          </c:extLst>
        </c:ser>
        <c:ser>
          <c:idx val="1"/>
          <c:order val="1"/>
          <c:tx>
            <c:strRef>
              <c:f>'%_2'!$A$21</c:f>
              <c:strCache>
                <c:ptCount val="1"/>
                <c:pt idx="0">
                  <c:v>2017</c:v>
                </c:pt>
              </c:strCache>
            </c:strRef>
          </c:tx>
          <c:spPr>
            <a:ln w="38100" cap="rnd">
              <a:solidFill>
                <a:schemeClr val="accent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'%_2'!$Z$21:$AL$21</c:f>
              <c:numCache>
                <c:formatCode>0.0%</c:formatCode>
                <c:ptCount val="13"/>
                <c:pt idx="0">
                  <c:v>5.7329762815608261</c:v>
                </c:pt>
                <c:pt idx="1">
                  <c:v>2.6725325172149961</c:v>
                </c:pt>
                <c:pt idx="2">
                  <c:v>2.6725325172149961</c:v>
                </c:pt>
                <c:pt idx="3">
                  <c:v>2.2134659525631215</c:v>
                </c:pt>
                <c:pt idx="4">
                  <c:v>0.83626625860749804</c:v>
                </c:pt>
                <c:pt idx="5">
                  <c:v>0.83626625860749804</c:v>
                </c:pt>
                <c:pt idx="6">
                  <c:v>0.83626625860749804</c:v>
                </c:pt>
                <c:pt idx="7">
                  <c:v>0.7214996174445294</c:v>
                </c:pt>
                <c:pt idx="8">
                  <c:v>0.87452180566182092</c:v>
                </c:pt>
                <c:pt idx="9">
                  <c:v>1.0099464422341238</c:v>
                </c:pt>
                <c:pt idx="10">
                  <c:v>7.3450650344299984E-2</c:v>
                </c:pt>
                <c:pt idx="11">
                  <c:v>7.3450650344299984E-2</c:v>
                </c:pt>
                <c:pt idx="12">
                  <c:v>0</c:v>
                </c:pt>
              </c:numCache>
            </c:numRef>
          </c:val>
          <c:smooth val="1"/>
          <c:extLst>
            <c:ext xmlns:c16="http://schemas.microsoft.com/office/drawing/2014/chart" uri="{C3380CC4-5D6E-409C-BE32-E72D297353CC}">
              <c16:uniqueId val="{00000001-374A-486E-BDC4-37B4C757D210}"/>
            </c:ext>
          </c:extLst>
        </c:ser>
        <c:ser>
          <c:idx val="2"/>
          <c:order val="2"/>
          <c:tx>
            <c:strRef>
              <c:f>'%_2'!$A$22</c:f>
              <c:strCache>
                <c:ptCount val="1"/>
                <c:pt idx="0">
                  <c:v>2018</c:v>
                </c:pt>
              </c:strCache>
            </c:strRef>
          </c:tx>
          <c:spPr>
            <a:ln w="38100" cap="rnd">
              <a:solidFill>
                <a:schemeClr val="tx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'%_2'!$Z$22:$AL$22</c:f>
              <c:numCache>
                <c:formatCode>0.0%</c:formatCode>
                <c:ptCount val="13"/>
                <c:pt idx="0">
                  <c:v>5.8394160583941535E-2</c:v>
                </c:pt>
                <c:pt idx="1">
                  <c:v>-0.12408759124087587</c:v>
                </c:pt>
                <c:pt idx="2">
                  <c:v>2.1897810218978186E-2</c:v>
                </c:pt>
                <c:pt idx="3">
                  <c:v>-1.4598540145985384E-2</c:v>
                </c:pt>
                <c:pt idx="4">
                  <c:v>2.1897810218978186E-2</c:v>
                </c:pt>
                <c:pt idx="5">
                  <c:v>-9.4890510948905105E-2</c:v>
                </c:pt>
                <c:pt idx="6">
                  <c:v>-0.1058394160583942</c:v>
                </c:pt>
                <c:pt idx="7">
                  <c:v>-0.11496350364963503</c:v>
                </c:pt>
                <c:pt idx="8">
                  <c:v>-0.2007299270072993</c:v>
                </c:pt>
                <c:pt idx="9">
                  <c:v>-0.23759124087591244</c:v>
                </c:pt>
                <c:pt idx="10">
                  <c:v>-8.9781021897810231E-2</c:v>
                </c:pt>
                <c:pt idx="11">
                  <c:v>2.956204379562033E-2</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'%_2'!$A$24</c:f>
              <c:strCache>
                <c:ptCount val="1"/>
                <c:pt idx="0">
                  <c:v>2016</c:v>
                </c:pt>
              </c:strCache>
            </c:strRef>
          </c:tx>
          <c:spPr>
            <a:ln w="38100" cap="rnd">
              <a:solidFill>
                <a:srgbClr val="92D050"/>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'%_2'!$Z$24:$AL$24</c:f>
              <c:numCache>
                <c:formatCode>0.0%</c:formatCode>
                <c:ptCount val="13"/>
                <c:pt idx="0">
                  <c:v>2.0627871362940278</c:v>
                </c:pt>
                <c:pt idx="1">
                  <c:v>2.0627871362940278</c:v>
                </c:pt>
                <c:pt idx="2">
                  <c:v>2.0627871362940278</c:v>
                </c:pt>
                <c:pt idx="3">
                  <c:v>2.0627871362940278</c:v>
                </c:pt>
                <c:pt idx="4">
                  <c:v>2.0627871362940278</c:v>
                </c:pt>
                <c:pt idx="5">
                  <c:v>0.53139356814701388</c:v>
                </c:pt>
                <c:pt idx="6">
                  <c:v>0.45482388973966303</c:v>
                </c:pt>
                <c:pt idx="7">
                  <c:v>0.45482388973966303</c:v>
                </c:pt>
                <c:pt idx="8">
                  <c:v>0.18683001531393573</c:v>
                </c:pt>
                <c:pt idx="9">
                  <c:v>-0.1776416539050536</c:v>
                </c:pt>
                <c:pt idx="10">
                  <c:v>-0.10183767228177643</c:v>
                </c:pt>
                <c:pt idx="11">
                  <c:v>-0.21362940275650844</c:v>
                </c:pt>
                <c:pt idx="12">
                  <c:v>0</c:v>
                </c:pt>
              </c:numCache>
            </c:numRef>
          </c:val>
          <c:smooth val="1"/>
          <c:extLst>
            <c:ext xmlns:c16="http://schemas.microsoft.com/office/drawing/2014/chart" uri="{C3380CC4-5D6E-409C-BE32-E72D297353CC}">
              <c16:uniqueId val="{00000000-374A-486E-BDC4-37B4C757D210}"/>
            </c:ext>
          </c:extLst>
        </c:ser>
        <c:ser>
          <c:idx val="1"/>
          <c:order val="1"/>
          <c:tx>
            <c:strRef>
              <c:f>'%_2'!$A$25</c:f>
              <c:strCache>
                <c:ptCount val="1"/>
                <c:pt idx="0">
                  <c:v>2017</c:v>
                </c:pt>
              </c:strCache>
            </c:strRef>
          </c:tx>
          <c:spPr>
            <a:ln w="38100" cap="rnd">
              <a:solidFill>
                <a:schemeClr val="accent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'%_2'!$Z$25:$AL$25</c:f>
              <c:numCache>
                <c:formatCode>0.0%</c:formatCode>
                <c:ptCount val="13"/>
                <c:pt idx="0">
                  <c:v>1.1387584767866459</c:v>
                </c:pt>
                <c:pt idx="1">
                  <c:v>0.25195618153364641</c:v>
                </c:pt>
                <c:pt idx="2">
                  <c:v>0.14762649973917585</c:v>
                </c:pt>
                <c:pt idx="3">
                  <c:v>-6.1032863849765251E-2</c:v>
                </c:pt>
                <c:pt idx="4">
                  <c:v>-0.1653625456442358</c:v>
                </c:pt>
                <c:pt idx="5">
                  <c:v>-0.26969222743870636</c:v>
                </c:pt>
                <c:pt idx="6">
                  <c:v>-0.32185706833594152</c:v>
                </c:pt>
                <c:pt idx="7">
                  <c:v>-0.45748565466875324</c:v>
                </c:pt>
                <c:pt idx="8">
                  <c:v>-0.34793948878455916</c:v>
                </c:pt>
                <c:pt idx="9">
                  <c:v>-7.9812206572769995E-2</c:v>
                </c:pt>
                <c:pt idx="10">
                  <c:v>-5.2164840897235276E-3</c:v>
                </c:pt>
                <c:pt idx="11">
                  <c:v>-5.2164840897235276E-3</c:v>
                </c:pt>
                <c:pt idx="12">
                  <c:v>0</c:v>
                </c:pt>
              </c:numCache>
            </c:numRef>
          </c:val>
          <c:smooth val="1"/>
          <c:extLst>
            <c:ext xmlns:c16="http://schemas.microsoft.com/office/drawing/2014/chart" uri="{C3380CC4-5D6E-409C-BE32-E72D297353CC}">
              <c16:uniqueId val="{00000001-374A-486E-BDC4-37B4C757D210}"/>
            </c:ext>
          </c:extLst>
        </c:ser>
        <c:ser>
          <c:idx val="2"/>
          <c:order val="2"/>
          <c:tx>
            <c:strRef>
              <c:f>'%_2'!$A$26</c:f>
              <c:strCache>
                <c:ptCount val="1"/>
                <c:pt idx="0">
                  <c:v>2018</c:v>
                </c:pt>
              </c:strCache>
            </c:strRef>
          </c:tx>
          <c:spPr>
            <a:ln w="38100" cap="rnd">
              <a:solidFill>
                <a:schemeClr val="tx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'%_2'!$Z$26:$AL$26</c:f>
              <c:numCache>
                <c:formatCode>0.0%</c:formatCode>
                <c:ptCount val="13"/>
                <c:pt idx="0">
                  <c:v>1.2573363431151243</c:v>
                </c:pt>
                <c:pt idx="1">
                  <c:v>1.0316027088036117</c:v>
                </c:pt>
                <c:pt idx="2">
                  <c:v>1.3702031602708802</c:v>
                </c:pt>
                <c:pt idx="3">
                  <c:v>1.3702031602708802</c:v>
                </c:pt>
                <c:pt idx="4">
                  <c:v>0.46726862302483063</c:v>
                </c:pt>
                <c:pt idx="5">
                  <c:v>0.36568848758465022</c:v>
                </c:pt>
                <c:pt idx="6">
                  <c:v>0.34311512415349887</c:v>
                </c:pt>
                <c:pt idx="7">
                  <c:v>0.24153498871331824</c:v>
                </c:pt>
                <c:pt idx="8">
                  <c:v>0.28668171557562072</c:v>
                </c:pt>
                <c:pt idx="9">
                  <c:v>9.0293453724604955E-2</c:v>
                </c:pt>
                <c:pt idx="10">
                  <c:v>9.5936794582392793E-2</c:v>
                </c:pt>
                <c:pt idx="11">
                  <c:v>3.3860045146727469E-3</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majorUnit val="0.2"/>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'%_2'!$A$28</c:f>
              <c:strCache>
                <c:ptCount val="1"/>
                <c:pt idx="0">
                  <c:v>2016</c:v>
                </c:pt>
              </c:strCache>
            </c:strRef>
          </c:tx>
          <c:spPr>
            <a:ln w="38100" cap="rnd">
              <a:solidFill>
                <a:srgbClr val="92D050"/>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'%_2'!$Z$28:$AL$28</c:f>
              <c:numCache>
                <c:formatCode>0.0%</c:formatCode>
                <c:ptCount val="13"/>
                <c:pt idx="0">
                  <c:v>-0.20370930349763128</c:v>
                </c:pt>
                <c:pt idx="1">
                  <c:v>-0.21378893256728149</c:v>
                </c:pt>
                <c:pt idx="2">
                  <c:v>-6.259449652252802E-2</c:v>
                </c:pt>
                <c:pt idx="3">
                  <c:v>-1.2196351174276754E-2</c:v>
                </c:pt>
                <c:pt idx="4">
                  <c:v>2.8122165104324193E-2</c:v>
                </c:pt>
                <c:pt idx="5">
                  <c:v>-9.2833383731478647E-2</c:v>
                </c:pt>
                <c:pt idx="6">
                  <c:v>-0.12307227094042938</c:v>
                </c:pt>
                <c:pt idx="7">
                  <c:v>-0.14323152907972991</c:v>
                </c:pt>
                <c:pt idx="8">
                  <c:v>-0.24402781977623222</c:v>
                </c:pt>
                <c:pt idx="9">
                  <c:v>-0.14222356617276488</c:v>
                </c:pt>
                <c:pt idx="10">
                  <c:v>-0.12014917851023077</c:v>
                </c:pt>
                <c:pt idx="11">
                  <c:v>-6.6525551859691556E-2</c:v>
                </c:pt>
                <c:pt idx="12">
                  <c:v>0</c:v>
                </c:pt>
              </c:numCache>
            </c:numRef>
          </c:val>
          <c:smooth val="1"/>
          <c:extLst>
            <c:ext xmlns:c16="http://schemas.microsoft.com/office/drawing/2014/chart" uri="{C3380CC4-5D6E-409C-BE32-E72D297353CC}">
              <c16:uniqueId val="{00000000-374A-486E-BDC4-37B4C757D210}"/>
            </c:ext>
          </c:extLst>
        </c:ser>
        <c:ser>
          <c:idx val="1"/>
          <c:order val="1"/>
          <c:tx>
            <c:strRef>
              <c:f>'%_2'!$A$29</c:f>
              <c:strCache>
                <c:ptCount val="1"/>
                <c:pt idx="0">
                  <c:v>2017</c:v>
                </c:pt>
              </c:strCache>
            </c:strRef>
          </c:tx>
          <c:spPr>
            <a:ln w="38100" cap="rnd">
              <a:solidFill>
                <a:schemeClr val="accent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'%_2'!$Z$29:$AL$29</c:f>
              <c:numCache>
                <c:formatCode>0.0%</c:formatCode>
                <c:ptCount val="13"/>
                <c:pt idx="0">
                  <c:v>0.38749582079572042</c:v>
                </c:pt>
                <c:pt idx="1">
                  <c:v>0.30391173520561687</c:v>
                </c:pt>
                <c:pt idx="2">
                  <c:v>0.27047810096957536</c:v>
                </c:pt>
                <c:pt idx="3">
                  <c:v>3.6442661317285241E-2</c:v>
                </c:pt>
                <c:pt idx="4">
                  <c:v>-9.7291875626880686E-2</c:v>
                </c:pt>
                <c:pt idx="5">
                  <c:v>-9.7291875626880686E-2</c:v>
                </c:pt>
                <c:pt idx="6">
                  <c:v>-0.4399866265463056</c:v>
                </c:pt>
                <c:pt idx="7">
                  <c:v>-0.49013707790036776</c:v>
                </c:pt>
                <c:pt idx="8">
                  <c:v>-0.35138749582079576</c:v>
                </c:pt>
                <c:pt idx="9">
                  <c:v>-0.4297893681043129</c:v>
                </c:pt>
                <c:pt idx="10">
                  <c:v>-0.20260782347041129</c:v>
                </c:pt>
                <c:pt idx="11">
                  <c:v>-0.20260782347041129</c:v>
                </c:pt>
                <c:pt idx="12">
                  <c:v>0</c:v>
                </c:pt>
              </c:numCache>
            </c:numRef>
          </c:val>
          <c:smooth val="1"/>
          <c:extLst>
            <c:ext xmlns:c16="http://schemas.microsoft.com/office/drawing/2014/chart" uri="{C3380CC4-5D6E-409C-BE32-E72D297353CC}">
              <c16:uniqueId val="{00000001-374A-486E-BDC4-37B4C757D210}"/>
            </c:ext>
          </c:extLst>
        </c:ser>
        <c:ser>
          <c:idx val="2"/>
          <c:order val="2"/>
          <c:tx>
            <c:strRef>
              <c:f>'%_2'!$A$30</c:f>
              <c:strCache>
                <c:ptCount val="1"/>
                <c:pt idx="0">
                  <c:v>2018</c:v>
                </c:pt>
              </c:strCache>
            </c:strRef>
          </c:tx>
          <c:spPr>
            <a:ln w="38100" cap="rnd">
              <a:solidFill>
                <a:schemeClr val="tx1"/>
              </a:solidFill>
              <a:round/>
            </a:ln>
            <a:effectLst/>
          </c:spPr>
          <c:marker>
            <c:symbol val="none"/>
          </c:marker>
          <c:cat>
            <c:strRef>
              <c:f>'%_2'!$Z$19:$AL$19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'%_2'!$Z$30:$AL$30</c:f>
              <c:numCache>
                <c:formatCode>0.0%</c:formatCode>
                <c:ptCount val="13"/>
                <c:pt idx="0">
                  <c:v>-0.32349323493234927</c:v>
                </c:pt>
                <c:pt idx="1">
                  <c:v>-0.48749487494874943</c:v>
                </c:pt>
                <c:pt idx="2">
                  <c:v>-0.52849528495284948</c:v>
                </c:pt>
                <c:pt idx="3">
                  <c:v>-0.46699466994669947</c:v>
                </c:pt>
                <c:pt idx="4">
                  <c:v>-0.38499384993849939</c:v>
                </c:pt>
                <c:pt idx="5">
                  <c:v>-0.4546945469454694</c:v>
                </c:pt>
                <c:pt idx="6">
                  <c:v>-0.42958179581795819</c:v>
                </c:pt>
                <c:pt idx="7">
                  <c:v>-0.40395653956539568</c:v>
                </c:pt>
                <c:pt idx="8">
                  <c:v>-0.29376793767937681</c:v>
                </c:pt>
                <c:pt idx="9">
                  <c:v>-0.22744977449774495</c:v>
                </c:pt>
                <c:pt idx="10">
                  <c:v>-6.7548175481754846E-2</c:v>
                </c:pt>
                <c:pt idx="11">
                  <c:v>-5.6375563755637348E-3</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majorUnit val="0.2"/>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777967971394885E-2"/>
          <c:y val="0.10324110527850687"/>
          <c:w val="0.89795094906614947"/>
          <c:h val="0.68842618063685235"/>
        </c:manualLayout>
      </c:layout>
      <c:lineChart>
        <c:grouping val="standard"/>
        <c:varyColors val="0"/>
        <c:ser>
          <c:idx val="0"/>
          <c:order val="0"/>
          <c:tx>
            <c:strRef>
              <c:f>'%_3'!$A$20</c:f>
              <c:strCache>
                <c:ptCount val="1"/>
                <c:pt idx="0">
                  <c:v>2016</c:v>
                </c:pt>
              </c:strCache>
            </c:strRef>
          </c:tx>
          <c:spPr>
            <a:ln w="38100" cap="rnd">
              <a:solidFill>
                <a:srgbClr val="92D050"/>
              </a:solidFill>
              <a:round/>
            </a:ln>
            <a:effectLst/>
          </c:spPr>
          <c:marker>
            <c:symbol val="none"/>
          </c:marker>
          <c:cat>
            <c:strRef>
              <c:f>'%_3'!$Z$19:$AL$19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'%_3'!$Z$20:$AL$20</c:f>
              <c:numCache>
                <c:formatCode>0.0%</c:formatCode>
                <c:ptCount val="13"/>
                <c:pt idx="0">
                  <c:v>0.24992993666274321</c:v>
                </c:pt>
                <c:pt idx="1">
                  <c:v>0.92253797432879314</c:v>
                </c:pt>
                <c:pt idx="2">
                  <c:v>0.97298357715374695</c:v>
                </c:pt>
                <c:pt idx="3">
                  <c:v>1.0458494479009026</c:v>
                </c:pt>
                <c:pt idx="4">
                  <c:v>1.0738747828036543</c:v>
                </c:pt>
                <c:pt idx="5">
                  <c:v>0.86088223754273874</c:v>
                </c:pt>
                <c:pt idx="6">
                  <c:v>0.81604170169833523</c:v>
                </c:pt>
                <c:pt idx="7">
                  <c:v>0.3508211423126506</c:v>
                </c:pt>
                <c:pt idx="8">
                  <c:v>0.30598060646824732</c:v>
                </c:pt>
                <c:pt idx="9">
                  <c:v>0.12017263606300088</c:v>
                </c:pt>
                <c:pt idx="10">
                  <c:v>1.4685275489042082E-2</c:v>
                </c:pt>
                <c:pt idx="11">
                  <c:v>-2.0850849167647567E-2</c:v>
                </c:pt>
                <c:pt idx="12">
                  <c:v>0</c:v>
                </c:pt>
              </c:numCache>
            </c:numRef>
          </c:val>
          <c:smooth val="1"/>
          <c:extLst>
            <c:ext xmlns:c16="http://schemas.microsoft.com/office/drawing/2014/chart" uri="{C3380CC4-5D6E-409C-BE32-E72D297353CC}">
              <c16:uniqueId val="{00000000-374A-486E-BDC4-37B4C757D210}"/>
            </c:ext>
          </c:extLst>
        </c:ser>
        <c:ser>
          <c:idx val="1"/>
          <c:order val="1"/>
          <c:tx>
            <c:strRef>
              <c:f>'%_3'!$A$21</c:f>
              <c:strCache>
                <c:ptCount val="1"/>
                <c:pt idx="0">
                  <c:v>2017</c:v>
                </c:pt>
              </c:strCache>
            </c:strRef>
          </c:tx>
          <c:spPr>
            <a:ln w="38100" cap="rnd">
              <a:solidFill>
                <a:schemeClr val="accent1"/>
              </a:solidFill>
              <a:round/>
            </a:ln>
            <a:effectLst/>
          </c:spPr>
          <c:marker>
            <c:symbol val="none"/>
          </c:marker>
          <c:cat>
            <c:strRef>
              <c:f>'%_3'!$Z$19:$AL$19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'%_3'!$Z$21:$AL$21</c:f>
              <c:numCache>
                <c:formatCode>0.0%</c:formatCode>
                <c:ptCount val="13"/>
                <c:pt idx="0">
                  <c:v>2.4644613321412607</c:v>
                </c:pt>
                <c:pt idx="1">
                  <c:v>2.2409476978095664</c:v>
                </c:pt>
                <c:pt idx="2">
                  <c:v>2.0286097451944567</c:v>
                </c:pt>
                <c:pt idx="3">
                  <c:v>1.291014751899866</c:v>
                </c:pt>
                <c:pt idx="4">
                  <c:v>1.1345552078676797</c:v>
                </c:pt>
                <c:pt idx="5">
                  <c:v>1.1010281627179257</c:v>
                </c:pt>
                <c:pt idx="6">
                  <c:v>0.6651765757711221</c:v>
                </c:pt>
                <c:pt idx="7">
                  <c:v>0.60929816718819851</c:v>
                </c:pt>
                <c:pt idx="8">
                  <c:v>0.67635225748770678</c:v>
                </c:pt>
                <c:pt idx="9">
                  <c:v>0.42367009387572652</c:v>
                </c:pt>
                <c:pt idx="10">
                  <c:v>6.917746982565931E-2</c:v>
                </c:pt>
                <c:pt idx="11">
                  <c:v>6.917746982565931E-2</c:v>
                </c:pt>
                <c:pt idx="12">
                  <c:v>0</c:v>
                </c:pt>
              </c:numCache>
            </c:numRef>
          </c:val>
          <c:smooth val="1"/>
          <c:extLst>
            <c:ext xmlns:c16="http://schemas.microsoft.com/office/drawing/2014/chart" uri="{C3380CC4-5D6E-409C-BE32-E72D297353CC}">
              <c16:uniqueId val="{00000001-374A-486E-BDC4-37B4C757D210}"/>
            </c:ext>
          </c:extLst>
        </c:ser>
        <c:ser>
          <c:idx val="2"/>
          <c:order val="2"/>
          <c:tx>
            <c:strRef>
              <c:f>'%_3'!$A$22</c:f>
              <c:strCache>
                <c:ptCount val="1"/>
                <c:pt idx="0">
                  <c:v>2018</c:v>
                </c:pt>
              </c:strCache>
            </c:strRef>
          </c:tx>
          <c:spPr>
            <a:ln w="38100" cap="rnd">
              <a:solidFill>
                <a:schemeClr val="tx1"/>
              </a:solidFill>
              <a:round/>
            </a:ln>
            <a:effectLst/>
          </c:spPr>
          <c:marker>
            <c:symbol val="none"/>
          </c:marker>
          <c:cat>
            <c:strRef>
              <c:f>'%_3'!$Z$19:$AL$19</c:f>
              <c:strCache>
                <c:ptCount val="13"/>
                <c:pt idx="0">
                  <c:v>12 
Quarters</c:v>
                </c:pt>
                <c:pt idx="1">
                  <c:v>11 
Quarters</c:v>
                </c:pt>
                <c:pt idx="2">
                  <c:v>10 
Quarters</c:v>
                </c:pt>
                <c:pt idx="3">
                  <c:v>9 
Quarters</c:v>
                </c:pt>
                <c:pt idx="4">
                  <c:v>8 
Quarters</c:v>
                </c:pt>
                <c:pt idx="5">
                  <c:v>7 
Quarters</c:v>
                </c:pt>
                <c:pt idx="6">
                  <c:v>6 
Quarters</c:v>
                </c:pt>
                <c:pt idx="7">
                  <c:v>5 
Quarters</c:v>
                </c:pt>
                <c:pt idx="8">
                  <c:v>4 
Quarters</c:v>
                </c:pt>
                <c:pt idx="9">
                  <c:v>3 
Quarters</c:v>
                </c:pt>
                <c:pt idx="10">
                  <c:v>2 
Quarters</c:v>
                </c:pt>
                <c:pt idx="11">
                  <c:v>1 
Quarter</c:v>
                </c:pt>
                <c:pt idx="12">
                  <c:v>FINAL</c:v>
                </c:pt>
              </c:strCache>
            </c:strRef>
          </c:cat>
          <c:val>
            <c:numRef>
              <c:f>'%_3'!$Z$22:$AL$22</c:f>
              <c:numCache>
                <c:formatCode>0.0%</c:formatCode>
                <c:ptCount val="13"/>
                <c:pt idx="0">
                  <c:v>0.47297943567670964</c:v>
                </c:pt>
                <c:pt idx="1">
                  <c:v>0.44428503108560502</c:v>
                </c:pt>
                <c:pt idx="2">
                  <c:v>0.46341463414634143</c:v>
                </c:pt>
                <c:pt idx="3">
                  <c:v>0.44428503108560502</c:v>
                </c:pt>
                <c:pt idx="4">
                  <c:v>0.50167384026781447</c:v>
                </c:pt>
                <c:pt idx="5">
                  <c:v>0.20277379244380689</c:v>
                </c:pt>
                <c:pt idx="6">
                  <c:v>0.19320899091343846</c:v>
                </c:pt>
                <c:pt idx="7">
                  <c:v>0.21712099473935909</c:v>
                </c:pt>
                <c:pt idx="8">
                  <c:v>0.19799139167862267</c:v>
                </c:pt>
                <c:pt idx="9">
                  <c:v>0.11716881874701102</c:v>
                </c:pt>
                <c:pt idx="10">
                  <c:v>0.10253467240554759</c:v>
                </c:pt>
                <c:pt idx="11">
                  <c:v>2.0946915351506501E-2</c:v>
                </c:pt>
                <c:pt idx="12">
                  <c:v>0</c:v>
                </c:pt>
              </c:numCache>
            </c:numRef>
          </c:val>
          <c:smooth val="1"/>
          <c:extLst>
            <c:ext xmlns:c16="http://schemas.microsoft.com/office/drawing/2014/chart" uri="{C3380CC4-5D6E-409C-BE32-E72D297353CC}">
              <c16:uniqueId val="{00000002-374A-486E-BDC4-37B4C757D210}"/>
            </c:ext>
          </c:extLst>
        </c:ser>
        <c:dLbls>
          <c:showLegendKey val="0"/>
          <c:showVal val="0"/>
          <c:showCatName val="0"/>
          <c:showSerName val="0"/>
          <c:showPercent val="0"/>
          <c:showBubbleSize val="0"/>
        </c:dLbls>
        <c:smooth val="0"/>
        <c:axId val="479686984"/>
        <c:axId val="479684632"/>
      </c:lineChart>
      <c:catAx>
        <c:axId val="4796869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cross"/>
        <c:minorTickMark val="none"/>
        <c:tickLblPos val="low"/>
        <c:spPr>
          <a:noFill/>
          <a:ln w="1587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79684632"/>
        <c:crosses val="autoZero"/>
        <c:auto val="1"/>
        <c:lblAlgn val="ctr"/>
        <c:lblOffset val="100"/>
        <c:tickLblSkip val="2"/>
        <c:tickMarkSkip val="4"/>
        <c:noMultiLvlLbl val="0"/>
      </c:catAx>
      <c:valAx>
        <c:axId val="479684632"/>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sz="1100"/>
                  <a:t>% from Actual</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79686984"/>
        <c:crosses val="autoZero"/>
        <c:crossBetween val="between"/>
      </c:valAx>
      <c:spPr>
        <a:noFill/>
        <a:ln>
          <a:noFill/>
        </a:ln>
        <a:effectLst/>
      </c:spPr>
    </c:plotArea>
    <c:legend>
      <c:legendPos val="b"/>
      <c:layout>
        <c:manualLayout>
          <c:xMode val="edge"/>
          <c:yMode val="edge"/>
          <c:x val="0.63045560880976836"/>
          <c:y val="1.8237838568274857E-2"/>
          <c:w val="0.27580347293544827"/>
          <c:h val="8.3494548113706629E-2"/>
        </c:manualLayout>
      </c:layout>
      <c:overlay val="0"/>
      <c:spPr>
        <a:solidFill>
          <a:schemeClr val="bg1"/>
        </a:solidFill>
        <a:ln w="12700">
          <a:solidFill>
            <a:schemeClr val="bg1">
              <a:lumMod val="85000"/>
            </a:schemeClr>
          </a:solid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drawings/drawing1.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0.36035</cdr:y>
    </cdr:from>
    <cdr:to>
      <cdr:x>0.97542</cdr:x>
      <cdr:y>0.5315</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1568024"/>
          <a:ext cx="9445752" cy="744718"/>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0.27586</cdr:y>
    </cdr:from>
    <cdr:to>
      <cdr:x>0.97542</cdr:x>
      <cdr:y>0.36035</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1200380"/>
          <a:ext cx="9445735" cy="367644"/>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0.53367</cdr:y>
    </cdr:from>
    <cdr:to>
      <cdr:x>0.97542</cdr:x>
      <cdr:y>0.61816</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2322169"/>
          <a:ext cx="9445752" cy="367645"/>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0.10331</cdr:y>
    </cdr:from>
    <cdr:to>
      <cdr:x>0.97542</cdr:x>
      <cdr:y>0.27586</cdr:y>
    </cdr:to>
    <cdr:sp macro="" textlink="">
      <cdr:nvSpPr>
        <cdr:cNvPr id="7" name="Rectangle 6">
          <a:extLst xmlns:a="http://schemas.openxmlformats.org/drawingml/2006/main">
            <a:ext uri="{FF2B5EF4-FFF2-40B4-BE49-F238E27FC236}">
              <a16:creationId xmlns:a16="http://schemas.microsoft.com/office/drawing/2014/main" id="{550CE112-2C1C-48F2-9859-6F8009376802}"/>
            </a:ext>
          </a:extLst>
        </cdr:cNvPr>
        <cdr:cNvSpPr/>
      </cdr:nvSpPr>
      <cdr:spPr>
        <a:xfrm xmlns:a="http://schemas.openxmlformats.org/drawingml/2006/main">
          <a:off x="811413" y="449548"/>
          <a:ext cx="9445752" cy="750831"/>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0.62032</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2699241"/>
          <a:ext cx="9445752" cy="754144"/>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0.07841</cdr:x>
      <cdr:y>0.40236</cdr:y>
    </cdr:from>
    <cdr:to>
      <cdr:x>0.97667</cdr:x>
      <cdr:y>0.48642</cdr:y>
    </cdr:to>
    <cdr:sp macro="" textlink="">
      <cdr:nvSpPr>
        <cdr:cNvPr id="10" name="Rectangle 9">
          <a:extLst xmlns:a="http://schemas.openxmlformats.org/drawingml/2006/main">
            <a:ext uri="{FF2B5EF4-FFF2-40B4-BE49-F238E27FC236}">
              <a16:creationId xmlns:a16="http://schemas.microsoft.com/office/drawing/2014/main" id="{2537CCAE-77FE-4740-849E-7ABBD3CB5153}"/>
            </a:ext>
          </a:extLst>
        </cdr:cNvPr>
        <cdr:cNvSpPr/>
      </cdr:nvSpPr>
      <cdr:spPr>
        <a:xfrm xmlns:a="http://schemas.openxmlformats.org/drawingml/2006/main">
          <a:off x="824506" y="1750799"/>
          <a:ext cx="9445752" cy="365760"/>
        </a:xfrm>
        <a:prstGeom xmlns:a="http://schemas.openxmlformats.org/drawingml/2006/main" prst="rect">
          <a:avLst/>
        </a:prstGeom>
        <a:solidFill xmlns:a="http://schemas.openxmlformats.org/drawingml/2006/main">
          <a:srgbClr val="00B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0.10255</cdr:y>
    </cdr:from>
    <cdr:to>
      <cdr:x>0.97542</cdr:x>
      <cdr:y>0.37769</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446235"/>
          <a:ext cx="9445752" cy="1197203"/>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0.37769</cdr:y>
    </cdr:from>
    <cdr:to>
      <cdr:x>0.97542</cdr:x>
      <cdr:y>0.51417</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1643439"/>
          <a:ext cx="9445752" cy="593890"/>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0.51417</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2237328"/>
          <a:ext cx="9445752" cy="1216058"/>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0.23904</cdr:y>
    </cdr:from>
    <cdr:to>
      <cdr:x>0.97542</cdr:x>
      <cdr:y>0.51417</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1040123"/>
          <a:ext cx="9445752" cy="1197205"/>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0.10255</cdr:y>
    </cdr:from>
    <cdr:to>
      <cdr:x>0.97542</cdr:x>
      <cdr:y>0.23903</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446235"/>
          <a:ext cx="9445735" cy="593887"/>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0.51417</cdr:y>
    </cdr:from>
    <cdr:to>
      <cdr:x>0.97542</cdr:x>
      <cdr:y>0.65282</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2237328"/>
          <a:ext cx="9445752" cy="603315"/>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0.65282</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2840644"/>
          <a:ext cx="9445752" cy="612742"/>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0.44918</cdr:y>
    </cdr:from>
    <cdr:to>
      <cdr:x>0.97542</cdr:x>
      <cdr:y>0.61816</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1954522"/>
          <a:ext cx="9445752" cy="735291"/>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0.36035</cdr:y>
    </cdr:from>
    <cdr:to>
      <cdr:x>0.97542</cdr:x>
      <cdr:y>0.44918</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1568024"/>
          <a:ext cx="9445735" cy="386499"/>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0.61816</cdr:y>
    </cdr:from>
    <cdr:to>
      <cdr:x>0.97542</cdr:x>
      <cdr:y>0.70481</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2689814"/>
          <a:ext cx="9445752" cy="377072"/>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0.10331</cdr:y>
    </cdr:from>
    <cdr:to>
      <cdr:x>0.97542</cdr:x>
      <cdr:y>0.36252</cdr:y>
    </cdr:to>
    <cdr:sp macro="" textlink="">
      <cdr:nvSpPr>
        <cdr:cNvPr id="7" name="Rectangle 6">
          <a:extLst xmlns:a="http://schemas.openxmlformats.org/drawingml/2006/main">
            <a:ext uri="{FF2B5EF4-FFF2-40B4-BE49-F238E27FC236}">
              <a16:creationId xmlns:a16="http://schemas.microsoft.com/office/drawing/2014/main" id="{550CE112-2C1C-48F2-9859-6F8009376802}"/>
            </a:ext>
          </a:extLst>
        </cdr:cNvPr>
        <cdr:cNvSpPr/>
      </cdr:nvSpPr>
      <cdr:spPr>
        <a:xfrm xmlns:a="http://schemas.openxmlformats.org/drawingml/2006/main">
          <a:off x="811413" y="449548"/>
          <a:ext cx="9445752" cy="1127903"/>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0.70698</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3076313"/>
          <a:ext cx="9445752" cy="377072"/>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0.44918</cdr:y>
    </cdr:from>
    <cdr:to>
      <cdr:x>0.97542</cdr:x>
      <cdr:y>0.61816</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1954522"/>
          <a:ext cx="9445752" cy="735291"/>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0.36035</cdr:y>
    </cdr:from>
    <cdr:to>
      <cdr:x>0.97542</cdr:x>
      <cdr:y>0.44918</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1568024"/>
          <a:ext cx="9445735" cy="386499"/>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0.61816</cdr:y>
    </cdr:from>
    <cdr:to>
      <cdr:x>0.97542</cdr:x>
      <cdr:y>0.70481</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2689814"/>
          <a:ext cx="9445752" cy="377072"/>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0.10331</cdr:y>
    </cdr:from>
    <cdr:to>
      <cdr:x>0.97542</cdr:x>
      <cdr:y>0.36252</cdr:y>
    </cdr:to>
    <cdr:sp macro="" textlink="">
      <cdr:nvSpPr>
        <cdr:cNvPr id="7" name="Rectangle 6">
          <a:extLst xmlns:a="http://schemas.openxmlformats.org/drawingml/2006/main">
            <a:ext uri="{FF2B5EF4-FFF2-40B4-BE49-F238E27FC236}">
              <a16:creationId xmlns:a16="http://schemas.microsoft.com/office/drawing/2014/main" id="{550CE112-2C1C-48F2-9859-6F8009376802}"/>
            </a:ext>
          </a:extLst>
        </cdr:cNvPr>
        <cdr:cNvSpPr/>
      </cdr:nvSpPr>
      <cdr:spPr>
        <a:xfrm xmlns:a="http://schemas.openxmlformats.org/drawingml/2006/main">
          <a:off x="811413" y="449548"/>
          <a:ext cx="9445752" cy="1127903"/>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0.70698</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3076313"/>
          <a:ext cx="9445752" cy="377072"/>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6.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0.33436</cdr:y>
    </cdr:from>
    <cdr:to>
      <cdr:x>0.97542</cdr:x>
      <cdr:y>0.56183</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1454904"/>
          <a:ext cx="9445752" cy="989813"/>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0.21954</cdr:y>
    </cdr:from>
    <cdr:to>
      <cdr:x>0.97542</cdr:x>
      <cdr:y>0.33219</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955283"/>
          <a:ext cx="9445735" cy="490194"/>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0.56183</cdr:y>
    </cdr:from>
    <cdr:to>
      <cdr:x>0.97542</cdr:x>
      <cdr:y>0.67665</cdr:y>
    </cdr:to>
    <cdr:sp macro="" textlink="">
      <cdr:nvSpPr>
        <cdr:cNvPr id="6" name="Rectangle 5">
          <a:extLst xmlns:a="http://schemas.openxmlformats.org/drawingml/2006/main">
            <a:ext uri="{FF2B5EF4-FFF2-40B4-BE49-F238E27FC236}">
              <a16:creationId xmlns:a16="http://schemas.microsoft.com/office/drawing/2014/main" id="{4C8F0A61-09F0-4E51-B638-46186183C617}"/>
            </a:ext>
          </a:extLst>
        </cdr:cNvPr>
        <cdr:cNvSpPr/>
      </cdr:nvSpPr>
      <cdr:spPr>
        <a:xfrm xmlns:a="http://schemas.openxmlformats.org/drawingml/2006/main">
          <a:off x="811412" y="2444717"/>
          <a:ext cx="9445752" cy="499621"/>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0.10331</cdr:y>
    </cdr:from>
    <cdr:to>
      <cdr:x>0.97542</cdr:x>
      <cdr:y>0.21954</cdr:y>
    </cdr:to>
    <cdr:sp macro="" textlink="">
      <cdr:nvSpPr>
        <cdr:cNvPr id="7" name="Rectangle 6">
          <a:extLst xmlns:a="http://schemas.openxmlformats.org/drawingml/2006/main">
            <a:ext uri="{FF2B5EF4-FFF2-40B4-BE49-F238E27FC236}">
              <a16:creationId xmlns:a16="http://schemas.microsoft.com/office/drawing/2014/main" id="{550CE112-2C1C-48F2-9859-6F8009376802}"/>
            </a:ext>
          </a:extLst>
        </cdr:cNvPr>
        <cdr:cNvSpPr/>
      </cdr:nvSpPr>
      <cdr:spPr>
        <a:xfrm xmlns:a="http://schemas.openxmlformats.org/drawingml/2006/main">
          <a:off x="811413" y="449549"/>
          <a:ext cx="9445752" cy="505734"/>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0.67882</cdr:y>
    </cdr:from>
    <cdr:to>
      <cdr:x>0.97542</cdr:x>
      <cdr:y>0.79364</cdr:y>
    </cdr:to>
    <cdr:sp macro="" textlink="">
      <cdr:nvSpPr>
        <cdr:cNvPr id="8" name="Rectangle 7">
          <a:extLst xmlns:a="http://schemas.openxmlformats.org/drawingml/2006/main">
            <a:ext uri="{FF2B5EF4-FFF2-40B4-BE49-F238E27FC236}">
              <a16:creationId xmlns:a16="http://schemas.microsoft.com/office/drawing/2014/main" id="{D9083493-7D57-42FF-988D-7D086545E496}"/>
            </a:ext>
          </a:extLst>
        </cdr:cNvPr>
        <cdr:cNvSpPr/>
      </cdr:nvSpPr>
      <cdr:spPr>
        <a:xfrm xmlns:a="http://schemas.openxmlformats.org/drawingml/2006/main">
          <a:off x="811413" y="2953765"/>
          <a:ext cx="9445752" cy="499620"/>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drawings/drawing7.xml><?xml version="1.0" encoding="utf-8"?>
<c:userShapes xmlns:c="http://schemas.openxmlformats.org/drawingml/2006/chart">
  <cdr:relSizeAnchor xmlns:cdr="http://schemas.openxmlformats.org/drawingml/2006/chartDrawing">
    <cdr:from>
      <cdr:x>0.13478</cdr:x>
      <cdr:y>0.94341</cdr:y>
    </cdr:from>
    <cdr:to>
      <cdr:x>0.99375</cdr:x>
      <cdr:y>1</cdr:y>
    </cdr:to>
    <cdr:sp macro="" textlink="">
      <cdr:nvSpPr>
        <cdr:cNvPr id="3" name="TextBox 1">
          <a:extLst xmlns:a="http://schemas.openxmlformats.org/drawingml/2006/main">
            <a:ext uri="{FF2B5EF4-FFF2-40B4-BE49-F238E27FC236}">
              <a16:creationId xmlns:a16="http://schemas.microsoft.com/office/drawing/2014/main" id="{6983E24D-64BB-45CF-9421-D5ED627C7EED}"/>
            </a:ext>
          </a:extLst>
        </cdr:cNvPr>
        <cdr:cNvSpPr txBox="1"/>
      </cdr:nvSpPr>
      <cdr:spPr>
        <a:xfrm xmlns:a="http://schemas.openxmlformats.org/drawingml/2006/main">
          <a:off x="1417320" y="4105116"/>
          <a:ext cx="9032558" cy="24622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fld id="{6F712D1F-97B2-4600-BD5F-77DC7BE31FBE}" type="TxLink">
            <a:rPr lang="en-US" sz="1000" b="0" i="0" u="none" strike="noStrike">
              <a:solidFill>
                <a:srgbClr val="000000"/>
              </a:solidFill>
              <a:latin typeface="Calibri"/>
              <a:cs typeface="Calibri"/>
            </a:rPr>
            <a:pPr/>
            <a:t>Source: FTR, Copyright 2019 - Positive is Overforecast, Negative is Underforecast</a:t>
          </a:fld>
          <a:endParaRPr lang="en-US" sz="600" dirty="0"/>
        </a:p>
      </cdr:txBody>
    </cdr:sp>
  </cdr:relSizeAnchor>
  <cdr:relSizeAnchor xmlns:cdr="http://schemas.openxmlformats.org/drawingml/2006/chartDrawing">
    <cdr:from>
      <cdr:x>0.07716</cdr:x>
      <cdr:y>0.564</cdr:y>
    </cdr:from>
    <cdr:to>
      <cdr:x>0.97542</cdr:x>
      <cdr:y>0.79147</cdr:y>
    </cdr:to>
    <cdr:sp macro="" textlink="">
      <cdr:nvSpPr>
        <cdr:cNvPr id="4" name="Rectangle 3">
          <a:extLst xmlns:a="http://schemas.openxmlformats.org/drawingml/2006/main">
            <a:ext uri="{FF2B5EF4-FFF2-40B4-BE49-F238E27FC236}">
              <a16:creationId xmlns:a16="http://schemas.microsoft.com/office/drawing/2014/main" id="{E2753B62-A915-4EF6-A8D3-3D1D7EB0A218}"/>
            </a:ext>
          </a:extLst>
        </cdr:cNvPr>
        <cdr:cNvSpPr/>
      </cdr:nvSpPr>
      <cdr:spPr>
        <a:xfrm xmlns:a="http://schemas.openxmlformats.org/drawingml/2006/main">
          <a:off x="811413" y="2454144"/>
          <a:ext cx="9445752" cy="989815"/>
        </a:xfrm>
        <a:prstGeom xmlns:a="http://schemas.openxmlformats.org/drawingml/2006/main" prst="rect">
          <a:avLst/>
        </a:prstGeom>
        <a:solidFill xmlns:a="http://schemas.openxmlformats.org/drawingml/2006/main">
          <a:srgbClr val="92D05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0.44701</cdr:y>
    </cdr:from>
    <cdr:to>
      <cdr:x>0.97542</cdr:x>
      <cdr:y>0.564</cdr:y>
    </cdr:to>
    <cdr:sp macro="" textlink="">
      <cdr:nvSpPr>
        <cdr:cNvPr id="5" name="Rectangle 4">
          <a:extLst xmlns:a="http://schemas.openxmlformats.org/drawingml/2006/main">
            <a:ext uri="{FF2B5EF4-FFF2-40B4-BE49-F238E27FC236}">
              <a16:creationId xmlns:a16="http://schemas.microsoft.com/office/drawing/2014/main" id="{DE55B56A-3A16-4D63-B49A-90F940C940A8}"/>
            </a:ext>
          </a:extLst>
        </cdr:cNvPr>
        <cdr:cNvSpPr/>
      </cdr:nvSpPr>
      <cdr:spPr>
        <a:xfrm xmlns:a="http://schemas.openxmlformats.org/drawingml/2006/main">
          <a:off x="811413" y="1945097"/>
          <a:ext cx="9445735" cy="509047"/>
        </a:xfrm>
        <a:prstGeom xmlns:a="http://schemas.openxmlformats.org/drawingml/2006/main" prst="rect">
          <a:avLst/>
        </a:prstGeom>
        <a:solidFill xmlns:a="http://schemas.openxmlformats.org/drawingml/2006/main">
          <a:srgbClr val="FFFF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dr:relSizeAnchor xmlns:cdr="http://schemas.openxmlformats.org/drawingml/2006/chartDrawing">
    <cdr:from>
      <cdr:x>0.07716</cdr:x>
      <cdr:y>0.10331</cdr:y>
    </cdr:from>
    <cdr:to>
      <cdr:x>0.97542</cdr:x>
      <cdr:y>0.44918</cdr:y>
    </cdr:to>
    <cdr:sp macro="" textlink="">
      <cdr:nvSpPr>
        <cdr:cNvPr id="7" name="Rectangle 6">
          <a:extLst xmlns:a="http://schemas.openxmlformats.org/drawingml/2006/main">
            <a:ext uri="{FF2B5EF4-FFF2-40B4-BE49-F238E27FC236}">
              <a16:creationId xmlns:a16="http://schemas.microsoft.com/office/drawing/2014/main" id="{550CE112-2C1C-48F2-9859-6F8009376802}"/>
            </a:ext>
          </a:extLst>
        </cdr:cNvPr>
        <cdr:cNvSpPr/>
      </cdr:nvSpPr>
      <cdr:spPr>
        <a:xfrm xmlns:a="http://schemas.openxmlformats.org/drawingml/2006/main">
          <a:off x="811413" y="449548"/>
          <a:ext cx="9445752" cy="1504975"/>
        </a:xfrm>
        <a:prstGeom xmlns:a="http://schemas.openxmlformats.org/drawingml/2006/main" prst="rect">
          <a:avLst/>
        </a:prstGeom>
        <a:solidFill xmlns:a="http://schemas.openxmlformats.org/drawingml/2006/main">
          <a:srgbClr val="FF0000">
            <a:alpha val="25000"/>
          </a:srgbClr>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F90CB-3588-4FB5-8D51-556AA31712B7}" type="slidenum">
              <a:rPr lang="en-US" smtClean="0"/>
              <a:t>‹#›</a:t>
            </a:fld>
            <a:endParaRPr lang="en-US"/>
          </a:p>
        </p:txBody>
      </p:sp>
      <p:sp>
        <p:nvSpPr>
          <p:cNvPr id="7" name="Rectangle 6"/>
          <p:cNvSpPr/>
          <p:nvPr userDrawn="1"/>
        </p:nvSpPr>
        <p:spPr>
          <a:xfrm>
            <a:off x="641131" y="6159062"/>
            <a:ext cx="1849821" cy="6989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50326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29208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3838505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F90CB-3588-4FB5-8D51-556AA31712B7}" type="slidenum">
              <a:rPr lang="en-US" smtClean="0"/>
              <a:t>‹#›</a:t>
            </a:fld>
            <a:endParaRPr lang="en-US"/>
          </a:p>
        </p:txBody>
      </p:sp>
      <p:cxnSp>
        <p:nvCxnSpPr>
          <p:cNvPr id="7" name="Straight Connector 6"/>
          <p:cNvCxnSpPr/>
          <p:nvPr userDrawn="1"/>
        </p:nvCxnSpPr>
        <p:spPr>
          <a:xfrm>
            <a:off x="838200" y="1759116"/>
            <a:ext cx="10515600" cy="2445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577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4046596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379217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2442947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42132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2733106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387305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B6F6408-D45C-464E-858E-ACA4A831FDF4}" type="datetimeFigureOut">
              <a:rPr lang="en-US" smtClean="0"/>
              <a:t>10/4/2019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0F90CB-3588-4FB5-8D51-556AA31712B7}" type="slidenum">
              <a:rPr lang="en-US" smtClean="0"/>
              <a:t>‹#›</a:t>
            </a:fld>
            <a:endParaRPr lang="en-US"/>
          </a:p>
        </p:txBody>
      </p:sp>
    </p:spTree>
    <p:extLst>
      <p:ext uri="{BB962C8B-B14F-4D97-AF65-F5344CB8AC3E}">
        <p14:creationId xmlns:p14="http://schemas.microsoft.com/office/powerpoint/2010/main" val="229752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0F90CB-3588-4FB5-8D51-556AA31712B7}" type="slidenum">
              <a:rPr lang="en-US" smtClean="0"/>
              <a:t>‹#›</a:t>
            </a:fld>
            <a:endParaRPr lang="en-US"/>
          </a:p>
        </p:txBody>
      </p:sp>
      <p:pic>
        <p:nvPicPr>
          <p:cNvPr id="9" name="Picture 8"/>
          <p:cNvPicPr>
            <a:picLocks noChangeAspect="1"/>
          </p:cNvPicPr>
          <p:nvPr userDrawn="1"/>
        </p:nvPicPr>
        <p:blipFill rotWithShape="1">
          <a:blip r:embed="rId13" cstate="print">
            <a:extLst>
              <a:ext uri="{28A0092B-C50C-407E-A947-70E740481C1C}">
                <a14:useLocalDpi xmlns:a14="http://schemas.microsoft.com/office/drawing/2010/main" val="0"/>
              </a:ext>
            </a:extLst>
          </a:blip>
          <a:srcRect r="47285"/>
          <a:stretch/>
        </p:blipFill>
        <p:spPr>
          <a:xfrm>
            <a:off x="758347" y="6204320"/>
            <a:ext cx="1620794" cy="564953"/>
          </a:xfrm>
          <a:prstGeom prst="rect">
            <a:avLst/>
          </a:prstGeom>
        </p:spPr>
      </p:pic>
    </p:spTree>
    <p:extLst>
      <p:ext uri="{BB962C8B-B14F-4D97-AF65-F5344CB8AC3E}">
        <p14:creationId xmlns:p14="http://schemas.microsoft.com/office/powerpoint/2010/main" val="33324767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2!%5bForecast%20Accuracy%20Graphs.xlsx%5d%25_2%20Chart%203" TargetMode="External"/><Relationship Id="rId2" Type="http://schemas.openxmlformats.org/officeDocument/2006/relationships/slideLayout" Target="../slideLayouts/slideLayout9.xml"/><Relationship Id="rId1" Type="http://schemas.openxmlformats.org/officeDocument/2006/relationships/vmlDrawing" Target="../drawings/vmlDrawing7.v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3!%5bForecast%20Accuracy%20Graphs.xlsx%5d%25_3%20Chart%201" TargetMode="External"/><Relationship Id="rId2" Type="http://schemas.openxmlformats.org/officeDocument/2006/relationships/slideLayout" Target="../slideLayouts/slideLayout9.xml"/><Relationship Id="rId1" Type="http://schemas.openxmlformats.org/officeDocument/2006/relationships/vmlDrawing" Target="../drawings/vmlDrawing8.vml"/><Relationship Id="rId4" Type="http://schemas.openxmlformats.org/officeDocument/2006/relationships/image" Target="../media/image11.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ChartFTR" TargetMode="External"/><Relationship Id="rId2" Type="http://schemas.openxmlformats.org/officeDocument/2006/relationships/slideLayout" Target="../slideLayouts/slideLayout9.xml"/><Relationship Id="rId1" Type="http://schemas.openxmlformats.org/officeDocument/2006/relationships/vmlDrawing" Target="../drawings/vmlDrawing9.vml"/><Relationship Id="rId4" Type="http://schemas.openxmlformats.org/officeDocument/2006/relationships/image" Target="../media/image12.emf"/></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10" TargetMode="External"/><Relationship Id="rId2" Type="http://schemas.openxmlformats.org/officeDocument/2006/relationships/slideLayout" Target="../slideLayouts/slideLayout9.xml"/><Relationship Id="rId1" Type="http://schemas.openxmlformats.org/officeDocument/2006/relationships/vmlDrawing" Target="../drawings/vmlDrawing10.vml"/><Relationship Id="rId4" Type="http://schemas.openxmlformats.org/officeDocument/2006/relationships/image" Target="../media/image13.emf"/></Relationships>
</file>

<file path=ppt/slides/_rels/slide21.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8" TargetMode="External"/><Relationship Id="rId2" Type="http://schemas.openxmlformats.org/officeDocument/2006/relationships/slideLayout" Target="../slideLayouts/slideLayout9.xml"/><Relationship Id="rId1" Type="http://schemas.openxmlformats.org/officeDocument/2006/relationships/vmlDrawing" Target="../drawings/vmlDrawing11.vml"/><Relationship Id="rId4" Type="http://schemas.openxmlformats.org/officeDocument/2006/relationships/image" Target="../media/image14.emf"/></Relationships>
</file>

<file path=ppt/slides/_rels/slide22.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11" TargetMode="External"/><Relationship Id="rId2" Type="http://schemas.openxmlformats.org/officeDocument/2006/relationships/slideLayout" Target="../slideLayouts/slideLayout9.xml"/><Relationship Id="rId1" Type="http://schemas.openxmlformats.org/officeDocument/2006/relationships/vmlDrawing" Target="../drawings/vmlDrawing12.vml"/><Relationship Id="rId4" Type="http://schemas.openxmlformats.org/officeDocument/2006/relationships/image" Target="../media/image15.emf"/></Relationships>
</file>

<file path=ppt/slides/_rels/slide23.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13" TargetMode="External"/><Relationship Id="rId2" Type="http://schemas.openxmlformats.org/officeDocument/2006/relationships/slideLayout" Target="../slideLayouts/slideLayout9.xml"/><Relationship Id="rId1" Type="http://schemas.openxmlformats.org/officeDocument/2006/relationships/vmlDrawing" Target="../drawings/vmlDrawing13.vml"/><Relationship Id="rId4" Type="http://schemas.openxmlformats.org/officeDocument/2006/relationships/image" Target="../media/image16.emf"/></Relationships>
</file>

<file path=ppt/slides/_rels/slide24.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15" TargetMode="External"/><Relationship Id="rId2" Type="http://schemas.openxmlformats.org/officeDocument/2006/relationships/slideLayout" Target="../slideLayouts/slideLayout9.xml"/><Relationship Id="rId1" Type="http://schemas.openxmlformats.org/officeDocument/2006/relationships/vmlDrawing" Target="../drawings/vmlDrawing14.vml"/><Relationship Id="rId4" Type="http://schemas.openxmlformats.org/officeDocument/2006/relationships/image" Target="../media/image17.emf"/></Relationships>
</file>

<file path=ppt/slides/_rels/slide25.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17" TargetMode="External"/><Relationship Id="rId2" Type="http://schemas.openxmlformats.org/officeDocument/2006/relationships/slideLayout" Target="../slideLayouts/slideLayout9.xml"/><Relationship Id="rId1" Type="http://schemas.openxmlformats.org/officeDocument/2006/relationships/vmlDrawing" Target="../drawings/vmlDrawing15.vml"/><Relationship Id="rId4" Type="http://schemas.openxmlformats.org/officeDocument/2006/relationships/image" Target="../media/image18.emf"/></Relationships>
</file>

<file path=ppt/slides/_rels/slide3.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1!%5bForecast%20Accuracy%20Graphs.xlsx%5d%25_1%20Chart%2010" TargetMode="External"/><Relationship Id="rId2" Type="http://schemas.openxmlformats.org/officeDocument/2006/relationships/slideLayout" Target="../slideLayouts/slideLayout9.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Q!%5bForecast%20Accuracy%20Graphs.xlsx%5dQ%20Chart%209" TargetMode="External"/><Relationship Id="rId2" Type="http://schemas.openxmlformats.org/officeDocument/2006/relationships/slideLayout" Target="../slideLayouts/slideLayout9.xml"/><Relationship Id="rId1" Type="http://schemas.openxmlformats.org/officeDocument/2006/relationships/vmlDrawing" Target="../drawings/vmlDrawing2.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1!%5bForecast%20Accuracy%20Graphs.xlsx%5d%25_1%20Chart%2011" TargetMode="External"/><Relationship Id="rId2" Type="http://schemas.openxmlformats.org/officeDocument/2006/relationships/slideLayout" Target="../slideLayouts/slideLayout9.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1!%5bForecast%20Accuracy%20Graphs.xlsx%5d%25_1%20Chart%2012" TargetMode="External"/><Relationship Id="rId2" Type="http://schemas.openxmlformats.org/officeDocument/2006/relationships/slideLayout" Target="../slideLayouts/slideLayout9.xml"/><Relationship Id="rId1" Type="http://schemas.openxmlformats.org/officeDocument/2006/relationships/vmlDrawing" Target="../drawings/vmlDrawing4.v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2!%5bForecast%20Accuracy%20Graphs.xlsx%5d%25_2%20Chart%202" TargetMode="External"/><Relationship Id="rId2" Type="http://schemas.openxmlformats.org/officeDocument/2006/relationships/slideLayout" Target="../slideLayouts/slideLayout9.xml"/><Relationship Id="rId1" Type="http://schemas.openxmlformats.org/officeDocument/2006/relationships/vmlDrawing" Target="../drawings/vmlDrawing5.vml"/><Relationship Id="rId5" Type="http://schemas.openxmlformats.org/officeDocument/2006/relationships/image" Target="../media/image8.png"/><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3" Type="http://schemas.openxmlformats.org/officeDocument/2006/relationships/oleObject" Target="file:///C:\Users\Jonathan%20Starks\Dropbox%20(FTR)\FTR-Main\0.Forecasts\Accuracy\REO\Forecast%20Accuracy%20Graphs.xlsx!%25_2!%5bForecast%20Accuracy%20Graphs.xlsx%5d%25_2%20Chart%201" TargetMode="External"/><Relationship Id="rId2" Type="http://schemas.openxmlformats.org/officeDocument/2006/relationships/slideLayout" Target="../slideLayouts/slideLayout9.xml"/><Relationship Id="rId1" Type="http://schemas.openxmlformats.org/officeDocument/2006/relationships/vmlDrawing" Target="../drawings/vmlDrawing6.vml"/><Relationship Id="rId4" Type="http://schemas.openxmlformats.org/officeDocument/2006/relationships/image" Target="../media/image9.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8800" b="1" dirty="0"/>
              <a:t>FTR Railcar Forecast Accuracy Report</a:t>
            </a:r>
          </a:p>
        </p:txBody>
      </p:sp>
      <p:sp>
        <p:nvSpPr>
          <p:cNvPr id="3" name="Subtitle 2"/>
          <p:cNvSpPr>
            <a:spLocks noGrp="1"/>
          </p:cNvSpPr>
          <p:nvPr>
            <p:ph type="subTitle" idx="1"/>
          </p:nvPr>
        </p:nvSpPr>
        <p:spPr/>
        <p:txBody>
          <a:bodyPr>
            <a:normAutofit/>
          </a:bodyPr>
          <a:lstStyle/>
          <a:p>
            <a:endParaRPr lang="en-US" sz="1400" b="1" dirty="0"/>
          </a:p>
          <a:p>
            <a:r>
              <a:rPr lang="en-US" sz="3200" b="1" dirty="0"/>
              <a:t>Calendar Year 2018</a:t>
            </a:r>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r="47285"/>
          <a:stretch/>
        </p:blipFill>
        <p:spPr>
          <a:xfrm>
            <a:off x="4502834" y="4999409"/>
            <a:ext cx="3186332" cy="1110646"/>
          </a:xfrm>
          <a:prstGeom prst="rect">
            <a:avLst/>
          </a:prstGeom>
        </p:spPr>
      </p:pic>
      <p:cxnSp>
        <p:nvCxnSpPr>
          <p:cNvPr id="6" name="Straight Connector 5"/>
          <p:cNvCxnSpPr/>
          <p:nvPr/>
        </p:nvCxnSpPr>
        <p:spPr>
          <a:xfrm>
            <a:off x="1524000" y="3774558"/>
            <a:ext cx="9144000" cy="21265"/>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516907" y="4543642"/>
            <a:ext cx="9144000" cy="21265"/>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615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Flat Car</a:t>
            </a:r>
            <a:br>
              <a:rPr lang="en-US" sz="4000" b="1" dirty="0"/>
            </a:br>
            <a:br>
              <a:rPr lang="en-US" sz="2000" dirty="0"/>
            </a:br>
            <a:r>
              <a:rPr lang="en-US" dirty="0"/>
              <a:t>Annual</a:t>
            </a:r>
          </a:p>
        </p:txBody>
      </p:sp>
      <p:sp>
        <p:nvSpPr>
          <p:cNvPr id="6" name="Text Placeholder 5"/>
          <p:cNvSpPr>
            <a:spLocks noGrp="1"/>
          </p:cNvSpPr>
          <p:nvPr>
            <p:ph type="body" sz="half" idx="2"/>
          </p:nvPr>
        </p:nvSpPr>
        <p:spPr/>
        <p:txBody>
          <a:bodyPr>
            <a:noAutofit/>
          </a:bodyPr>
          <a:lstStyle/>
          <a:p>
            <a:pPr marL="274320" indent="-274320">
              <a:lnSpc>
                <a:spcPct val="110000"/>
              </a:lnSpc>
              <a:buFont typeface="Arial" panose="020B0604020202020204" pitchFamily="34" charset="0"/>
              <a:buChar char="•"/>
            </a:pPr>
            <a:r>
              <a:rPr lang="en-US" sz="1400" dirty="0"/>
              <a:t>Final North American Flat deliveries for 2018 were 9,756 units.</a:t>
            </a:r>
          </a:p>
          <a:p>
            <a:pPr marL="274320" indent="-274320">
              <a:lnSpc>
                <a:spcPct val="110000"/>
              </a:lnSpc>
              <a:buFont typeface="Arial" panose="020B0604020202020204" pitchFamily="34" charset="0"/>
              <a:buChar char="•"/>
            </a:pPr>
            <a:r>
              <a:rPr lang="en-US" sz="1400" dirty="0"/>
              <a:t>The 2018 Flat forecast moved steadily in the correct direction starting more than two years out.</a:t>
            </a:r>
          </a:p>
          <a:p>
            <a:pPr marL="274320" indent="-274320">
              <a:lnSpc>
                <a:spcPct val="110000"/>
              </a:lnSpc>
              <a:buFont typeface="Arial" panose="020B0604020202020204" pitchFamily="34" charset="0"/>
              <a:buChar char="•"/>
            </a:pPr>
            <a:r>
              <a:rPr lang="en-US" sz="1400" dirty="0"/>
              <a:t>Unfortunately, it was outside of the 20% threshold until we were within the one year mark.</a:t>
            </a:r>
          </a:p>
        </p:txBody>
      </p:sp>
      <p:graphicFrame>
        <p:nvGraphicFramePr>
          <p:cNvPr id="2" name="Object 1">
            <a:extLst>
              <a:ext uri="{FF2B5EF4-FFF2-40B4-BE49-F238E27FC236}">
                <a16:creationId xmlns:a16="http://schemas.microsoft.com/office/drawing/2014/main" id="{D0674AC9-6484-49B3-A4E7-7391C3C097B2}"/>
              </a:ext>
            </a:extLst>
          </p:cNvPr>
          <p:cNvGraphicFramePr>
            <a:graphicFrameLocks noChangeAspect="1"/>
          </p:cNvGraphicFramePr>
          <p:nvPr>
            <p:extLst>
              <p:ext uri="{D42A27DB-BD31-4B8C-83A1-F6EECF244321}">
                <p14:modId xmlns:p14="http://schemas.microsoft.com/office/powerpoint/2010/main" val="3109116826"/>
              </p:ext>
            </p:extLst>
          </p:nvPr>
        </p:nvGraphicFramePr>
        <p:xfrm>
          <a:off x="5184394" y="1022346"/>
          <a:ext cx="6813931" cy="4537880"/>
        </p:xfrm>
        <a:graphic>
          <a:graphicData uri="http://schemas.openxmlformats.org/presentationml/2006/ole">
            <mc:AlternateContent xmlns:mc="http://schemas.openxmlformats.org/markup-compatibility/2006">
              <mc:Choice xmlns:v="urn:schemas-microsoft-com:vml" Requires="v">
                <p:oleObj spid="_x0000_s11286"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84394" y="1022346"/>
                        <a:ext cx="6813931" cy="453788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D3CE5A27-D903-401A-99D4-B4844E16515A}"/>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2179775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Tank Car</a:t>
            </a:r>
            <a:br>
              <a:rPr lang="en-US" sz="4000" b="1" dirty="0"/>
            </a:br>
            <a:br>
              <a:rPr lang="en-US" sz="2000" dirty="0"/>
            </a:br>
            <a:r>
              <a:rPr lang="en-US" dirty="0"/>
              <a:t>Annual</a:t>
            </a:r>
          </a:p>
        </p:txBody>
      </p:sp>
      <p:sp>
        <p:nvSpPr>
          <p:cNvPr id="6" name="Text Placeholder 5"/>
          <p:cNvSpPr>
            <a:spLocks noGrp="1"/>
          </p:cNvSpPr>
          <p:nvPr>
            <p:ph type="body" sz="half" idx="2"/>
          </p:nvPr>
        </p:nvSpPr>
        <p:spPr/>
        <p:txBody>
          <a:bodyPr>
            <a:noAutofit/>
          </a:bodyPr>
          <a:lstStyle/>
          <a:p>
            <a:pPr marL="274320" indent="-274320">
              <a:lnSpc>
                <a:spcPct val="110000"/>
              </a:lnSpc>
              <a:buFont typeface="Arial" panose="020B0604020202020204" pitchFamily="34" charset="0"/>
              <a:buChar char="•"/>
            </a:pPr>
            <a:r>
              <a:rPr lang="en-US" sz="1400" dirty="0"/>
              <a:t>Final North American Tank deliveries for 2018 were 10,455 units.</a:t>
            </a:r>
          </a:p>
          <a:p>
            <a:pPr marL="274320" indent="-274320">
              <a:lnSpc>
                <a:spcPct val="110000"/>
              </a:lnSpc>
              <a:buFont typeface="Arial" panose="020B0604020202020204" pitchFamily="34" charset="0"/>
              <a:buChar char="•"/>
            </a:pPr>
            <a:r>
              <a:rPr lang="en-US" sz="1400" dirty="0"/>
              <a:t>The 2018 Tank forecast was quite stable, following several years of severe swings.</a:t>
            </a:r>
          </a:p>
          <a:p>
            <a:pPr marL="274320" indent="-274320">
              <a:lnSpc>
                <a:spcPct val="110000"/>
              </a:lnSpc>
              <a:buFont typeface="Arial" panose="020B0604020202020204" pitchFamily="34" charset="0"/>
              <a:buChar char="•"/>
            </a:pPr>
            <a:r>
              <a:rPr lang="en-US" sz="1400" dirty="0"/>
              <a:t>The forecast hit the 20% threshold at 7 quarters out. It was just 1,225 units over the final results at 3 quarters out.</a:t>
            </a:r>
          </a:p>
        </p:txBody>
      </p:sp>
      <p:graphicFrame>
        <p:nvGraphicFramePr>
          <p:cNvPr id="3" name="Object 2">
            <a:extLst>
              <a:ext uri="{FF2B5EF4-FFF2-40B4-BE49-F238E27FC236}">
                <a16:creationId xmlns:a16="http://schemas.microsoft.com/office/drawing/2014/main" id="{2DBDCF72-8806-4066-927F-48EB765B66F5}"/>
              </a:ext>
            </a:extLst>
          </p:cNvPr>
          <p:cNvGraphicFramePr>
            <a:graphicFrameLocks noChangeAspect="1"/>
          </p:cNvGraphicFramePr>
          <p:nvPr>
            <p:extLst>
              <p:ext uri="{D42A27DB-BD31-4B8C-83A1-F6EECF244321}">
                <p14:modId xmlns:p14="http://schemas.microsoft.com/office/powerpoint/2010/main" val="3728626998"/>
              </p:ext>
            </p:extLst>
          </p:nvPr>
        </p:nvGraphicFramePr>
        <p:xfrm>
          <a:off x="5184394" y="1022345"/>
          <a:ext cx="6813931" cy="4537880"/>
        </p:xfrm>
        <a:graphic>
          <a:graphicData uri="http://schemas.openxmlformats.org/presentationml/2006/ole">
            <mc:AlternateContent xmlns:mc="http://schemas.openxmlformats.org/markup-compatibility/2006">
              <mc:Choice xmlns:v="urn:schemas-microsoft-com:vml" Requires="v">
                <p:oleObj spid="_x0000_s13334"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84394" y="1022345"/>
                        <a:ext cx="6813931" cy="453788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80C0B06A-D169-412C-A8B9-F8F259088FC9}"/>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1459399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Addendum</a:t>
            </a:r>
          </a:p>
        </p:txBody>
      </p:sp>
      <p:sp>
        <p:nvSpPr>
          <p:cNvPr id="6" name="Text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70547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839789" y="2057400"/>
            <a:ext cx="3168686" cy="3811588"/>
          </a:xfrm>
        </p:spPr>
        <p:txBody>
          <a:bodyPr>
            <a:noAutofit/>
          </a:bodyPr>
          <a:lstStyle/>
          <a:p>
            <a:pPr marL="274320" indent="-274320">
              <a:lnSpc>
                <a:spcPct val="100000"/>
              </a:lnSpc>
              <a:buFont typeface="Arial" panose="020B0604020202020204" pitchFamily="34" charset="0"/>
              <a:buChar char="•"/>
            </a:pPr>
            <a:r>
              <a:rPr lang="en-US" dirty="0"/>
              <a:t>Note that the years 2009 and 2010 go off the charts due to the dramatic reductions in expectations stemming from the Great Recession.</a:t>
            </a:r>
          </a:p>
          <a:p>
            <a:pPr marL="274320" indent="-274320">
              <a:lnSpc>
                <a:spcPct val="100000"/>
              </a:lnSpc>
              <a:buFont typeface="Arial" panose="020B0604020202020204" pitchFamily="34" charset="0"/>
              <a:buChar char="•"/>
            </a:pPr>
            <a:r>
              <a:rPr lang="en-US" dirty="0"/>
              <a:t>It is essential to remember that 2009 was the steepest downturn the transportation industry has seen in at least 30 years – perhaps longer. </a:t>
            </a:r>
          </a:p>
          <a:p>
            <a:pPr marL="274320" indent="-274320">
              <a:lnSpc>
                <a:spcPct val="100000"/>
              </a:lnSpc>
              <a:buFont typeface="Arial" panose="020B0604020202020204" pitchFamily="34" charset="0"/>
              <a:buChar char="•"/>
            </a:pPr>
            <a:r>
              <a:rPr lang="en-US" dirty="0"/>
              <a:t>Our railcar delivery forecasts began in 2004 so there is only limited data for 2004-2005.</a:t>
            </a:r>
          </a:p>
        </p:txBody>
      </p:sp>
      <p:graphicFrame>
        <p:nvGraphicFramePr>
          <p:cNvPr id="3" name="Object 2">
            <a:extLst>
              <a:ext uri="{FF2B5EF4-FFF2-40B4-BE49-F238E27FC236}">
                <a16:creationId xmlns:a16="http://schemas.microsoft.com/office/drawing/2014/main" id="{6A72DE64-4428-4CC2-AEA6-120258808448}"/>
              </a:ext>
            </a:extLst>
          </p:cNvPr>
          <p:cNvGraphicFramePr>
            <a:graphicFrameLocks noChangeAspect="1"/>
          </p:cNvGraphicFramePr>
          <p:nvPr>
            <p:extLst>
              <p:ext uri="{D42A27DB-BD31-4B8C-83A1-F6EECF244321}">
                <p14:modId xmlns:p14="http://schemas.microsoft.com/office/powerpoint/2010/main" val="4118008420"/>
              </p:ext>
            </p:extLst>
          </p:nvPr>
        </p:nvGraphicFramePr>
        <p:xfrm>
          <a:off x="4160838" y="561975"/>
          <a:ext cx="7935912" cy="5788025"/>
        </p:xfrm>
        <a:graphic>
          <a:graphicData uri="http://schemas.openxmlformats.org/presentationml/2006/ole">
            <mc:AlternateContent xmlns:mc="http://schemas.openxmlformats.org/markup-compatibility/2006">
              <mc:Choice xmlns:v="urn:schemas-microsoft-com:vml" Requires="v">
                <p:oleObj spid="_x0000_s15377" name="Worksheet" r:id="rId3" imgW="8762823" imgH="6391265" progId="Excel.Sheet.12">
                  <p:link updateAutomatic="1"/>
                </p:oleObj>
              </mc:Choice>
              <mc:Fallback>
                <p:oleObj name="Worksheet" r:id="rId3" imgW="8762823" imgH="6391265" progId="Excel.Sheet.12">
                  <p:link updateAutomatic="1"/>
                  <p:pic>
                    <p:nvPicPr>
                      <p:cNvPr id="0" name=""/>
                      <p:cNvPicPr/>
                      <p:nvPr/>
                    </p:nvPicPr>
                    <p:blipFill>
                      <a:blip r:embed="rId4"/>
                      <a:stretch>
                        <a:fillRect/>
                      </a:stretch>
                    </p:blipFill>
                    <p:spPr>
                      <a:xfrm>
                        <a:off x="4160838" y="561975"/>
                        <a:ext cx="7935912" cy="5788025"/>
                      </a:xfrm>
                      <a:prstGeom prst="rect">
                        <a:avLst/>
                      </a:prstGeom>
                    </p:spPr>
                  </p:pic>
                </p:oleObj>
              </mc:Fallback>
            </mc:AlternateContent>
          </a:graphicData>
        </a:graphic>
      </p:graphicFrame>
      <p:sp>
        <p:nvSpPr>
          <p:cNvPr id="4" name="Title 3"/>
          <p:cNvSpPr>
            <a:spLocks noGrp="1"/>
          </p:cNvSpPr>
          <p:nvPr>
            <p:ph type="title"/>
          </p:nvPr>
        </p:nvSpPr>
        <p:spPr/>
        <p:txBody>
          <a:bodyPr/>
          <a:lstStyle/>
          <a:p>
            <a:r>
              <a:rPr lang="en-US" sz="4000" b="1" dirty="0"/>
              <a:t>Railcar Deliveries</a:t>
            </a:r>
            <a:br>
              <a:rPr lang="en-US" sz="4000" b="1" dirty="0"/>
            </a:br>
            <a:br>
              <a:rPr lang="en-US" sz="2000" dirty="0"/>
            </a:br>
            <a:r>
              <a:rPr lang="en-US" dirty="0"/>
              <a:t>14 Year View</a:t>
            </a:r>
          </a:p>
        </p:txBody>
      </p:sp>
      <p:sp>
        <p:nvSpPr>
          <p:cNvPr id="7" name="Rectangle 6">
            <a:extLst>
              <a:ext uri="{FF2B5EF4-FFF2-40B4-BE49-F238E27FC236}">
                <a16:creationId xmlns:a16="http://schemas.microsoft.com/office/drawing/2014/main" id="{07A29CA8-0F82-4815-B78B-926C55558A8E}"/>
              </a:ext>
            </a:extLst>
          </p:cNvPr>
          <p:cNvSpPr/>
          <p:nvPr/>
        </p:nvSpPr>
        <p:spPr>
          <a:xfrm>
            <a:off x="839788" y="5806382"/>
            <a:ext cx="2345707" cy="461665"/>
          </a:xfrm>
          <a:prstGeom prst="rect">
            <a:avLst/>
          </a:prstGeom>
        </p:spPr>
        <p:txBody>
          <a:bodyPr wrap="none">
            <a:spAutoFit/>
          </a:bodyPr>
          <a:lstStyle/>
          <a:p>
            <a:r>
              <a:rPr lang="en-US" sz="1200" i="1" dirty="0">
                <a:solidFill>
                  <a:schemeClr val="tx1">
                    <a:lumMod val="75000"/>
                    <a:lumOff val="25000"/>
                  </a:schemeClr>
                </a:solidFill>
              </a:rPr>
              <a:t>Recession Years: 2008-2010</a:t>
            </a:r>
          </a:p>
          <a:p>
            <a:r>
              <a:rPr lang="en-US" sz="12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1703696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Box Car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321135686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5245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Covered Hopper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156632899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39589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Gondola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163721176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60092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Open Top Hopper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56146747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7609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Flat Car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383268115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8163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Tank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12925030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7128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FTR Process</a:t>
            </a:r>
          </a:p>
        </p:txBody>
      </p:sp>
      <p:sp>
        <p:nvSpPr>
          <p:cNvPr id="3" name="Content Placeholder 2"/>
          <p:cNvSpPr>
            <a:spLocks noGrp="1"/>
          </p:cNvSpPr>
          <p:nvPr>
            <p:ph idx="1"/>
          </p:nvPr>
        </p:nvSpPr>
        <p:spPr/>
        <p:txBody>
          <a:bodyPr>
            <a:noAutofit/>
          </a:bodyPr>
          <a:lstStyle/>
          <a:p>
            <a:r>
              <a:rPr lang="en-US" sz="2000" dirty="0"/>
              <a:t>FTR takes the development of our forecast very seriously.  We combine the expertise of nine skilled individuals with over 250 years of combined industry experience to produce our equipment forecasts. Each month we review and analyze hundreds of quantitative and qualitative data points during six hours of meetings, over a seven day period. In addition, we spend countless more hours aggregating and updating our numerous datasets and writing our commentary for our monthly reports. </a:t>
            </a:r>
          </a:p>
          <a:p>
            <a:r>
              <a:rPr lang="en-US" sz="2000" dirty="0"/>
              <a:t>Our process may appear to be excessive, but we are passionate about delivering accurate and reliable forecasts to our customers. We know companies are relying on these forecasts to make important business decisions and we have determined that our process produces the best forecast results. </a:t>
            </a:r>
          </a:p>
          <a:p>
            <a:r>
              <a:rPr lang="en-US" sz="2000" dirty="0"/>
              <a:t>At the end of the process, we publish forecasts that are data driven and based on solid, verifiable assumptions explained and presented in the Rail Equipment Outlook report. It is this level of detail and analysis that has established FTR as the most reliable and most trusted forecasting firm in the transportation industry. </a:t>
            </a:r>
          </a:p>
        </p:txBody>
      </p:sp>
    </p:spTree>
    <p:extLst>
      <p:ext uri="{BB962C8B-B14F-4D97-AF65-F5344CB8AC3E}">
        <p14:creationId xmlns:p14="http://schemas.microsoft.com/office/powerpoint/2010/main" val="1459278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Box Cars</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Box Car deliveries started off the year very close to expectations but ramped up significantly during the back half of the year.</a:t>
            </a:r>
          </a:p>
        </p:txBody>
      </p:sp>
      <p:graphicFrame>
        <p:nvGraphicFramePr>
          <p:cNvPr id="2" name="Object 1">
            <a:extLst>
              <a:ext uri="{FF2B5EF4-FFF2-40B4-BE49-F238E27FC236}">
                <a16:creationId xmlns:a16="http://schemas.microsoft.com/office/drawing/2014/main" id="{1210AC7B-0DDD-4A3E-B62E-B53DC2D06C99}"/>
              </a:ext>
            </a:extLst>
          </p:cNvPr>
          <p:cNvGraphicFramePr>
            <a:graphicFrameLocks noChangeAspect="1"/>
          </p:cNvGraphicFramePr>
          <p:nvPr>
            <p:extLst>
              <p:ext uri="{D42A27DB-BD31-4B8C-83A1-F6EECF244321}">
                <p14:modId xmlns:p14="http://schemas.microsoft.com/office/powerpoint/2010/main" val="4180718512"/>
              </p:ext>
            </p:extLst>
          </p:nvPr>
        </p:nvGraphicFramePr>
        <p:xfrm>
          <a:off x="5119689" y="1254124"/>
          <a:ext cx="6878636" cy="4063441"/>
        </p:xfrm>
        <a:graphic>
          <a:graphicData uri="http://schemas.openxmlformats.org/presentationml/2006/ole">
            <mc:AlternateContent xmlns:mc="http://schemas.openxmlformats.org/markup-compatibility/2006">
              <mc:Choice xmlns:v="urn:schemas-microsoft-com:vml" Requires="v">
                <p:oleObj spid="_x0000_s5142"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9" y="1254124"/>
                        <a:ext cx="6878636" cy="4063441"/>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87633BE8-665F-46C7-9BB7-AF4913C4703C}"/>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+/- 10% range</a:t>
            </a:r>
          </a:p>
        </p:txBody>
      </p:sp>
    </p:spTree>
    <p:extLst>
      <p:ext uri="{BB962C8B-B14F-4D97-AF65-F5344CB8AC3E}">
        <p14:creationId xmlns:p14="http://schemas.microsoft.com/office/powerpoint/2010/main" val="426950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Gondola</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Gondola deliveries weren’t dramatically off of expectation, although the market stayed strong to end the year rather than easing.</a:t>
            </a:r>
          </a:p>
        </p:txBody>
      </p:sp>
      <p:graphicFrame>
        <p:nvGraphicFramePr>
          <p:cNvPr id="3" name="Object 2">
            <a:extLst>
              <a:ext uri="{FF2B5EF4-FFF2-40B4-BE49-F238E27FC236}">
                <a16:creationId xmlns:a16="http://schemas.microsoft.com/office/drawing/2014/main" id="{6ACFFB74-DFBF-4EB2-9F7A-E0DC6E3514BB}"/>
              </a:ext>
            </a:extLst>
          </p:cNvPr>
          <p:cNvGraphicFramePr>
            <a:graphicFrameLocks noChangeAspect="1"/>
          </p:cNvGraphicFramePr>
          <p:nvPr>
            <p:extLst>
              <p:ext uri="{D42A27DB-BD31-4B8C-83A1-F6EECF244321}">
                <p14:modId xmlns:p14="http://schemas.microsoft.com/office/powerpoint/2010/main" val="663502528"/>
              </p:ext>
            </p:extLst>
          </p:nvPr>
        </p:nvGraphicFramePr>
        <p:xfrm>
          <a:off x="5119687" y="1254125"/>
          <a:ext cx="6878637" cy="4063442"/>
        </p:xfrm>
        <a:graphic>
          <a:graphicData uri="http://schemas.openxmlformats.org/presentationml/2006/ole">
            <mc:AlternateContent xmlns:mc="http://schemas.openxmlformats.org/markup-compatibility/2006">
              <mc:Choice xmlns:v="urn:schemas-microsoft-com:vml" Requires="v">
                <p:oleObj spid="_x0000_s6165"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7"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9B9A2BE2-108A-45C0-9A46-4265952A81F4}"/>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+/- 10% range</a:t>
            </a:r>
          </a:p>
        </p:txBody>
      </p:sp>
    </p:spTree>
    <p:extLst>
      <p:ext uri="{BB962C8B-B14F-4D97-AF65-F5344CB8AC3E}">
        <p14:creationId xmlns:p14="http://schemas.microsoft.com/office/powerpoint/2010/main" val="36996808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Covered Hopper</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Covered Hopper deliveries started the year off stronger but ended the year much closer to FTR’s expectations. </a:t>
            </a:r>
          </a:p>
        </p:txBody>
      </p:sp>
      <p:graphicFrame>
        <p:nvGraphicFramePr>
          <p:cNvPr id="2" name="Object 1">
            <a:extLst>
              <a:ext uri="{FF2B5EF4-FFF2-40B4-BE49-F238E27FC236}">
                <a16:creationId xmlns:a16="http://schemas.microsoft.com/office/drawing/2014/main" id="{9485FD48-E7FA-4291-BCBD-4B022D915730}"/>
              </a:ext>
            </a:extLst>
          </p:cNvPr>
          <p:cNvGraphicFramePr>
            <a:graphicFrameLocks noChangeAspect="1"/>
          </p:cNvGraphicFramePr>
          <p:nvPr>
            <p:extLst>
              <p:ext uri="{D42A27DB-BD31-4B8C-83A1-F6EECF244321}">
                <p14:modId xmlns:p14="http://schemas.microsoft.com/office/powerpoint/2010/main" val="2267276538"/>
              </p:ext>
            </p:extLst>
          </p:nvPr>
        </p:nvGraphicFramePr>
        <p:xfrm>
          <a:off x="5119686" y="1254125"/>
          <a:ext cx="6878637" cy="4063442"/>
        </p:xfrm>
        <a:graphic>
          <a:graphicData uri="http://schemas.openxmlformats.org/presentationml/2006/ole">
            <mc:AlternateContent xmlns:mc="http://schemas.openxmlformats.org/markup-compatibility/2006">
              <mc:Choice xmlns:v="urn:schemas-microsoft-com:vml" Requires="v">
                <p:oleObj spid="_x0000_s8216"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6"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8D94F317-C9EE-4FE7-848F-20F8CE2B2224}"/>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1812277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Open Top Hopper</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Open Top Hopper deliveries started the year near expectations but by Q3 had moved in a completely different direction.</a:t>
            </a:r>
          </a:p>
        </p:txBody>
      </p:sp>
      <p:graphicFrame>
        <p:nvGraphicFramePr>
          <p:cNvPr id="3" name="Object 2">
            <a:extLst>
              <a:ext uri="{FF2B5EF4-FFF2-40B4-BE49-F238E27FC236}">
                <a16:creationId xmlns:a16="http://schemas.microsoft.com/office/drawing/2014/main" id="{C12A314A-A106-4D29-9C23-EA731CD1BA37}"/>
              </a:ext>
            </a:extLst>
          </p:cNvPr>
          <p:cNvGraphicFramePr>
            <a:graphicFrameLocks noChangeAspect="1"/>
          </p:cNvGraphicFramePr>
          <p:nvPr>
            <p:extLst>
              <p:ext uri="{D42A27DB-BD31-4B8C-83A1-F6EECF244321}">
                <p14:modId xmlns:p14="http://schemas.microsoft.com/office/powerpoint/2010/main" val="124578930"/>
              </p:ext>
            </p:extLst>
          </p:nvPr>
        </p:nvGraphicFramePr>
        <p:xfrm>
          <a:off x="5119685" y="1254125"/>
          <a:ext cx="6878637" cy="4063442"/>
        </p:xfrm>
        <a:graphic>
          <a:graphicData uri="http://schemas.openxmlformats.org/presentationml/2006/ole">
            <mc:AlternateContent xmlns:mc="http://schemas.openxmlformats.org/markup-compatibility/2006">
              <mc:Choice xmlns:v="urn:schemas-microsoft-com:vml" Requires="v">
                <p:oleObj spid="_x0000_s10262"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5"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A6611899-FD84-4D12-AD40-A38DBAD9CD6C}"/>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4033039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Flat Car</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Flat Car deliveries followed the general trend but came in much stronger than initially anticipated. </a:t>
            </a:r>
          </a:p>
        </p:txBody>
      </p:sp>
      <p:graphicFrame>
        <p:nvGraphicFramePr>
          <p:cNvPr id="2" name="Object 1">
            <a:extLst>
              <a:ext uri="{FF2B5EF4-FFF2-40B4-BE49-F238E27FC236}">
                <a16:creationId xmlns:a16="http://schemas.microsoft.com/office/drawing/2014/main" id="{40917657-915E-4197-B499-76CBDC324A15}"/>
              </a:ext>
            </a:extLst>
          </p:cNvPr>
          <p:cNvGraphicFramePr>
            <a:graphicFrameLocks noChangeAspect="1"/>
          </p:cNvGraphicFramePr>
          <p:nvPr>
            <p:extLst>
              <p:ext uri="{D42A27DB-BD31-4B8C-83A1-F6EECF244321}">
                <p14:modId xmlns:p14="http://schemas.microsoft.com/office/powerpoint/2010/main" val="203821632"/>
              </p:ext>
            </p:extLst>
          </p:nvPr>
        </p:nvGraphicFramePr>
        <p:xfrm>
          <a:off x="5119684" y="1254125"/>
          <a:ext cx="6878637" cy="4063442"/>
        </p:xfrm>
        <a:graphic>
          <a:graphicData uri="http://schemas.openxmlformats.org/presentationml/2006/ole">
            <mc:AlternateContent xmlns:mc="http://schemas.openxmlformats.org/markup-compatibility/2006">
              <mc:Choice xmlns:v="urn:schemas-microsoft-com:vml" Requires="v">
                <p:oleObj spid="_x0000_s12310"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4"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DBD96306-5E10-4FB1-8D94-C3DD67F750F1}"/>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928510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Tank Car</a:t>
            </a:r>
            <a:br>
              <a:rPr lang="en-US" sz="4000" b="1" dirty="0"/>
            </a:br>
            <a:br>
              <a:rPr lang="en-US" sz="2000" dirty="0"/>
            </a:br>
            <a:r>
              <a:rPr lang="en-US" dirty="0"/>
              <a:t>Quarterly</a:t>
            </a:r>
          </a:p>
        </p:txBody>
      </p:sp>
      <p:sp>
        <p:nvSpPr>
          <p:cNvPr id="6" name="Text Placeholder 5"/>
          <p:cNvSpPr>
            <a:spLocks noGrp="1"/>
          </p:cNvSpPr>
          <p:nvPr>
            <p:ph type="body" sz="half" idx="2"/>
          </p:nvPr>
        </p:nvSpPr>
        <p:spPr/>
        <p:txBody>
          <a:bodyPr>
            <a:noAutofit/>
          </a:bodyPr>
          <a:lstStyle/>
          <a:p>
            <a:pPr marL="274320" indent="-274320">
              <a:lnSpc>
                <a:spcPct val="120000"/>
              </a:lnSpc>
              <a:buFont typeface="Arial" panose="020B0604020202020204" pitchFamily="34" charset="0"/>
              <a:buChar char="•"/>
            </a:pPr>
            <a:r>
              <a:rPr lang="en-US" sz="1400" dirty="0"/>
              <a:t>Tank Car deliveries started the year weaker, but following the expected pattern. By Q4 the market had shifted and deliveries continued to increase.</a:t>
            </a:r>
          </a:p>
        </p:txBody>
      </p:sp>
      <p:graphicFrame>
        <p:nvGraphicFramePr>
          <p:cNvPr id="3" name="Object 2">
            <a:extLst>
              <a:ext uri="{FF2B5EF4-FFF2-40B4-BE49-F238E27FC236}">
                <a16:creationId xmlns:a16="http://schemas.microsoft.com/office/drawing/2014/main" id="{3B5E0CB4-EA5C-4988-B709-410200D80EBA}"/>
              </a:ext>
            </a:extLst>
          </p:cNvPr>
          <p:cNvGraphicFramePr>
            <a:graphicFrameLocks noChangeAspect="1"/>
          </p:cNvGraphicFramePr>
          <p:nvPr>
            <p:extLst>
              <p:ext uri="{D42A27DB-BD31-4B8C-83A1-F6EECF244321}">
                <p14:modId xmlns:p14="http://schemas.microsoft.com/office/powerpoint/2010/main" val="1586894278"/>
              </p:ext>
            </p:extLst>
          </p:nvPr>
        </p:nvGraphicFramePr>
        <p:xfrm>
          <a:off x="5119683" y="1254125"/>
          <a:ext cx="6878637" cy="4063442"/>
        </p:xfrm>
        <a:graphic>
          <a:graphicData uri="http://schemas.openxmlformats.org/presentationml/2006/ole">
            <mc:AlternateContent xmlns:mc="http://schemas.openxmlformats.org/markup-compatibility/2006">
              <mc:Choice xmlns:v="urn:schemas-microsoft-com:vml" Requires="v">
                <p:oleObj spid="_x0000_s14357"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3"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7B1357AA-2000-4801-B509-97EFD1DF33F0}"/>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3938055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Total N.A. Railcars</a:t>
            </a:r>
            <a:br>
              <a:rPr lang="en-US" sz="4000" b="1" dirty="0"/>
            </a:br>
            <a:br>
              <a:rPr lang="en-US" sz="2000" dirty="0"/>
            </a:br>
            <a:r>
              <a:rPr lang="en-US" dirty="0"/>
              <a:t>Annual</a:t>
            </a:r>
          </a:p>
        </p:txBody>
      </p:sp>
      <p:sp>
        <p:nvSpPr>
          <p:cNvPr id="6" name="Text Placeholder 5"/>
          <p:cNvSpPr>
            <a:spLocks noGrp="1"/>
          </p:cNvSpPr>
          <p:nvPr>
            <p:ph type="body" sz="half" idx="2"/>
          </p:nvPr>
        </p:nvSpPr>
        <p:spPr>
          <a:xfrm>
            <a:off x="839788" y="2057401"/>
            <a:ext cx="3932237" cy="3338220"/>
          </a:xfrm>
        </p:spPr>
        <p:txBody>
          <a:bodyPr>
            <a:noAutofit/>
          </a:bodyPr>
          <a:lstStyle/>
          <a:p>
            <a:pPr marL="274320" indent="-274320">
              <a:lnSpc>
                <a:spcPct val="110000"/>
              </a:lnSpc>
              <a:buFont typeface="Arial" panose="020B0604020202020204" pitchFamily="34" charset="0"/>
              <a:buChar char="•"/>
            </a:pPr>
            <a:r>
              <a:rPr lang="en-US" sz="1400" dirty="0"/>
              <a:t>Final North American railcar deliveries for 2018 were 50,803 units.</a:t>
            </a:r>
          </a:p>
          <a:p>
            <a:pPr marL="274320" indent="-274320">
              <a:lnSpc>
                <a:spcPct val="110000"/>
              </a:lnSpc>
              <a:buFont typeface="Arial" panose="020B0604020202020204" pitchFamily="34" charset="0"/>
              <a:buChar char="•"/>
            </a:pPr>
            <a:r>
              <a:rPr lang="en-US" sz="1400" dirty="0"/>
              <a:t>The 2018 forecast was essentially within the 20% range throughout the 3 year horizon, although it did drop just out of that range for a single quarter. </a:t>
            </a:r>
          </a:p>
          <a:p>
            <a:pPr marL="274320" indent="-274320">
              <a:lnSpc>
                <a:spcPct val="110000"/>
              </a:lnSpc>
              <a:buFont typeface="Arial" panose="020B0604020202020204" pitchFamily="34" charset="0"/>
              <a:buChar char="•"/>
            </a:pPr>
            <a:r>
              <a:rPr lang="en-US" sz="1400" dirty="0"/>
              <a:t>The one year forecast was off by just 1,770 units, or 3.5%.</a:t>
            </a:r>
          </a:p>
          <a:p>
            <a:pPr marL="274320" indent="-274320">
              <a:lnSpc>
                <a:spcPct val="110000"/>
              </a:lnSpc>
              <a:buFont typeface="Arial" panose="020B0604020202020204" pitchFamily="34" charset="0"/>
              <a:buChar char="•"/>
            </a:pPr>
            <a:r>
              <a:rPr lang="en-US" sz="1400" dirty="0"/>
              <a:t>By the one year mark the overall forecast was essentially right on the mark, although the mix of railcar types did shift during that time.</a:t>
            </a:r>
          </a:p>
        </p:txBody>
      </p:sp>
      <p:graphicFrame>
        <p:nvGraphicFramePr>
          <p:cNvPr id="2" name="Object 1">
            <a:extLst>
              <a:ext uri="{FF2B5EF4-FFF2-40B4-BE49-F238E27FC236}">
                <a16:creationId xmlns:a16="http://schemas.microsoft.com/office/drawing/2014/main" id="{670B19A0-1F69-414F-A863-36A900434314}"/>
              </a:ext>
            </a:extLst>
          </p:cNvPr>
          <p:cNvGraphicFramePr>
            <a:graphicFrameLocks noChangeAspect="1"/>
          </p:cNvGraphicFramePr>
          <p:nvPr>
            <p:extLst>
              <p:ext uri="{D42A27DB-BD31-4B8C-83A1-F6EECF244321}">
                <p14:modId xmlns:p14="http://schemas.microsoft.com/office/powerpoint/2010/main" val="259395323"/>
              </p:ext>
            </p:extLst>
          </p:nvPr>
        </p:nvGraphicFramePr>
        <p:xfrm>
          <a:off x="5320207" y="1231102"/>
          <a:ext cx="6253306" cy="4164519"/>
        </p:xfrm>
        <a:graphic>
          <a:graphicData uri="http://schemas.openxmlformats.org/presentationml/2006/ole">
            <mc:AlternateContent xmlns:mc="http://schemas.openxmlformats.org/markup-compatibility/2006">
              <mc:Choice xmlns:v="urn:schemas-microsoft-com:vml" Requires="v">
                <p:oleObj spid="_x0000_s2074"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320207" y="1231102"/>
                        <a:ext cx="6253306" cy="4164519"/>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140A18B0-F606-4F48-A0AE-548EEE0F7094}"/>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315760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401472-536D-472C-9F6D-0E0F0EAA1219}"/>
              </a:ext>
            </a:extLst>
          </p:cNvPr>
          <p:cNvSpPr>
            <a:spLocks noGrp="1"/>
          </p:cNvSpPr>
          <p:nvPr>
            <p:ph type="title"/>
          </p:nvPr>
        </p:nvSpPr>
        <p:spPr/>
        <p:txBody>
          <a:bodyPr/>
          <a:lstStyle/>
          <a:p>
            <a:pPr algn="ctr"/>
            <a:r>
              <a:rPr lang="en-US" b="1" dirty="0"/>
              <a:t>N.A. Railcar Deliveries</a:t>
            </a:r>
            <a:endParaRPr lang="en-US" dirty="0"/>
          </a:p>
        </p:txBody>
      </p:sp>
      <p:sp>
        <p:nvSpPr>
          <p:cNvPr id="7" name="Rectangle 6">
            <a:extLst>
              <a:ext uri="{FF2B5EF4-FFF2-40B4-BE49-F238E27FC236}">
                <a16:creationId xmlns:a16="http://schemas.microsoft.com/office/drawing/2014/main" id="{5C5A469B-A7FD-48A2-8745-639CB35076C2}"/>
              </a:ext>
            </a:extLst>
          </p:cNvPr>
          <p:cNvSpPr/>
          <p:nvPr/>
        </p:nvSpPr>
        <p:spPr>
          <a:xfrm>
            <a:off x="2494416" y="6492875"/>
            <a:ext cx="3110147" cy="246221"/>
          </a:xfrm>
          <a:prstGeom prst="rect">
            <a:avLst/>
          </a:prstGeom>
        </p:spPr>
        <p:txBody>
          <a:bodyPr wrap="none">
            <a:spAutoFit/>
          </a:bodyPr>
          <a:lstStyle/>
          <a:p>
            <a:r>
              <a:rPr lang="en-US" sz="1000" i="1" dirty="0">
                <a:solidFill>
                  <a:schemeClr val="tx1">
                    <a:lumMod val="75000"/>
                    <a:lumOff val="25000"/>
                  </a:schemeClr>
                </a:solidFill>
              </a:rPr>
              <a:t>Green Box represents acceptable range of forecast error.</a:t>
            </a:r>
          </a:p>
        </p:txBody>
      </p:sp>
      <p:graphicFrame>
        <p:nvGraphicFramePr>
          <p:cNvPr id="8" name="Content Placeholder 7">
            <a:extLst>
              <a:ext uri="{FF2B5EF4-FFF2-40B4-BE49-F238E27FC236}">
                <a16:creationId xmlns:a16="http://schemas.microsoft.com/office/drawing/2014/main" id="{00000000-0008-0000-0300-00000B000000}"/>
              </a:ext>
            </a:extLst>
          </p:cNvPr>
          <p:cNvGraphicFramePr>
            <a:graphicFrameLocks noGrp="1"/>
          </p:cNvGraphicFramePr>
          <p:nvPr>
            <p:ph idx="1"/>
            <p:extLst>
              <p:ext uri="{D42A27DB-BD31-4B8C-83A1-F6EECF244321}">
                <p14:modId xmlns:p14="http://schemas.microsoft.com/office/powerpoint/2010/main" val="401637736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14887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000" b="1" dirty="0"/>
              <a:t>Total N.A. Railcars</a:t>
            </a:r>
            <a:br>
              <a:rPr lang="en-US" sz="4000" b="1" dirty="0"/>
            </a:br>
            <a:br>
              <a:rPr lang="en-US" sz="2000" dirty="0"/>
            </a:br>
            <a:r>
              <a:rPr lang="en-US" dirty="0"/>
              <a:t>Quarterly</a:t>
            </a:r>
          </a:p>
        </p:txBody>
      </p:sp>
      <p:sp>
        <p:nvSpPr>
          <p:cNvPr id="6" name="Text Placeholder 5"/>
          <p:cNvSpPr>
            <a:spLocks noGrp="1"/>
          </p:cNvSpPr>
          <p:nvPr>
            <p:ph type="body" sz="half" idx="2"/>
          </p:nvPr>
        </p:nvSpPr>
        <p:spPr>
          <a:xfrm>
            <a:off x="839788" y="2057400"/>
            <a:ext cx="3932237" cy="3903454"/>
          </a:xfrm>
        </p:spPr>
        <p:txBody>
          <a:bodyPr>
            <a:noAutofit/>
          </a:bodyPr>
          <a:lstStyle/>
          <a:p>
            <a:pPr marL="274320" indent="-274320">
              <a:lnSpc>
                <a:spcPct val="120000"/>
              </a:lnSpc>
              <a:buFont typeface="Arial" panose="020B0604020202020204" pitchFamily="34" charset="0"/>
              <a:buChar char="•"/>
            </a:pPr>
            <a:r>
              <a:rPr lang="en-US" sz="1400" dirty="0"/>
              <a:t>At one year out, the overall annual figure just 13% off, but the quarterly assessment did not come to pass. </a:t>
            </a:r>
          </a:p>
        </p:txBody>
      </p:sp>
      <p:graphicFrame>
        <p:nvGraphicFramePr>
          <p:cNvPr id="3" name="Object 2">
            <a:extLst>
              <a:ext uri="{FF2B5EF4-FFF2-40B4-BE49-F238E27FC236}">
                <a16:creationId xmlns:a16="http://schemas.microsoft.com/office/drawing/2014/main" id="{9A9F723E-95C6-440C-BD08-CD34B2441FD0}"/>
              </a:ext>
            </a:extLst>
          </p:cNvPr>
          <p:cNvGraphicFramePr>
            <a:graphicFrameLocks noChangeAspect="1"/>
          </p:cNvGraphicFramePr>
          <p:nvPr>
            <p:extLst>
              <p:ext uri="{D42A27DB-BD31-4B8C-83A1-F6EECF244321}">
                <p14:modId xmlns:p14="http://schemas.microsoft.com/office/powerpoint/2010/main" val="2014139182"/>
              </p:ext>
            </p:extLst>
          </p:nvPr>
        </p:nvGraphicFramePr>
        <p:xfrm>
          <a:off x="5119687" y="1254125"/>
          <a:ext cx="6878637" cy="4063442"/>
        </p:xfrm>
        <a:graphic>
          <a:graphicData uri="http://schemas.openxmlformats.org/presentationml/2006/ole">
            <mc:AlternateContent xmlns:mc="http://schemas.openxmlformats.org/markup-compatibility/2006">
              <mc:Choice xmlns:v="urn:schemas-microsoft-com:vml" Requires="v">
                <p:oleObj spid="_x0000_s3099" name="Worksheet" r:id="rId3" imgW="4934039" imgH="2914472" progId="Excel.Sheet.12">
                  <p:link updateAutomatic="1"/>
                </p:oleObj>
              </mc:Choice>
              <mc:Fallback>
                <p:oleObj name="Worksheet" r:id="rId3" imgW="4934039" imgH="2914472" progId="Excel.Sheet.12">
                  <p:link updateAutomatic="1"/>
                  <p:pic>
                    <p:nvPicPr>
                      <p:cNvPr id="0" name=""/>
                      <p:cNvPicPr/>
                      <p:nvPr/>
                    </p:nvPicPr>
                    <p:blipFill>
                      <a:blip r:embed="rId4"/>
                      <a:stretch>
                        <a:fillRect/>
                      </a:stretch>
                    </p:blipFill>
                    <p:spPr>
                      <a:xfrm>
                        <a:off x="5119687" y="1254125"/>
                        <a:ext cx="6878637" cy="4063442"/>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B8ED8E77-1CE3-4488-A119-77F94287690B}"/>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40563914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Box Cars</a:t>
            </a:r>
            <a:br>
              <a:rPr lang="en-US" sz="4000" b="1" dirty="0"/>
            </a:br>
            <a:br>
              <a:rPr lang="en-US" sz="2000" dirty="0"/>
            </a:br>
            <a:r>
              <a:rPr lang="en-US" dirty="0"/>
              <a:t>Annual</a:t>
            </a:r>
          </a:p>
        </p:txBody>
      </p:sp>
      <p:sp>
        <p:nvSpPr>
          <p:cNvPr id="6" name="Text Placeholder 5"/>
          <p:cNvSpPr>
            <a:spLocks noGrp="1"/>
          </p:cNvSpPr>
          <p:nvPr>
            <p:ph type="body" sz="half" idx="2"/>
          </p:nvPr>
        </p:nvSpPr>
        <p:spPr/>
        <p:txBody>
          <a:bodyPr>
            <a:noAutofit/>
          </a:bodyPr>
          <a:lstStyle/>
          <a:p>
            <a:pPr marL="274320" indent="-274320">
              <a:lnSpc>
                <a:spcPct val="110000"/>
              </a:lnSpc>
              <a:buFont typeface="Arial" panose="020B0604020202020204" pitchFamily="34" charset="0"/>
              <a:buChar char="•"/>
            </a:pPr>
            <a:r>
              <a:rPr lang="en-US" sz="1400" dirty="0"/>
              <a:t>Final North American Box deliveries for 2018 were 3,811 units.</a:t>
            </a:r>
          </a:p>
          <a:p>
            <a:pPr marL="274320" indent="-274320">
              <a:lnSpc>
                <a:spcPct val="110000"/>
              </a:lnSpc>
              <a:buFont typeface="Arial" panose="020B0604020202020204" pitchFamily="34" charset="0"/>
              <a:buChar char="•"/>
            </a:pPr>
            <a:r>
              <a:rPr lang="en-US" sz="1400" dirty="0"/>
              <a:t>After dropping close to zero deliveries in 2015, the Box Car market returned in 2016 and stayed close to those levels in both 2017 and 2018.</a:t>
            </a:r>
          </a:p>
          <a:p>
            <a:pPr marL="274320" indent="-274320">
              <a:lnSpc>
                <a:spcPct val="110000"/>
              </a:lnSpc>
              <a:buFont typeface="Arial" panose="020B0604020202020204" pitchFamily="34" charset="0"/>
              <a:buChar char="•"/>
            </a:pPr>
            <a:r>
              <a:rPr lang="en-US" sz="1400" dirty="0"/>
              <a:t>Since this market is only producing a few thousand units per year, the forecast error on a percentage basis shows high variation.</a:t>
            </a:r>
          </a:p>
        </p:txBody>
      </p:sp>
      <p:graphicFrame>
        <p:nvGraphicFramePr>
          <p:cNvPr id="3" name="Object 2">
            <a:extLst>
              <a:ext uri="{FF2B5EF4-FFF2-40B4-BE49-F238E27FC236}">
                <a16:creationId xmlns:a16="http://schemas.microsoft.com/office/drawing/2014/main" id="{4F81B547-4694-4649-AC3B-E610BE932A6F}"/>
              </a:ext>
            </a:extLst>
          </p:cNvPr>
          <p:cNvGraphicFramePr>
            <a:graphicFrameLocks noChangeAspect="1"/>
          </p:cNvGraphicFramePr>
          <p:nvPr>
            <p:extLst>
              <p:ext uri="{D42A27DB-BD31-4B8C-83A1-F6EECF244321}">
                <p14:modId xmlns:p14="http://schemas.microsoft.com/office/powerpoint/2010/main" val="3917518443"/>
              </p:ext>
            </p:extLst>
          </p:nvPr>
        </p:nvGraphicFramePr>
        <p:xfrm>
          <a:off x="5119688" y="1022351"/>
          <a:ext cx="6878637" cy="4580971"/>
        </p:xfrm>
        <a:graphic>
          <a:graphicData uri="http://schemas.openxmlformats.org/presentationml/2006/ole">
            <mc:AlternateContent xmlns:mc="http://schemas.openxmlformats.org/markup-compatibility/2006">
              <mc:Choice xmlns:v="urn:schemas-microsoft-com:vml" Requires="v">
                <p:oleObj spid="_x0000_s4119"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19688" y="1022351"/>
                        <a:ext cx="6878637" cy="4580971"/>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F85341C8-B9C6-4EBB-8704-334DADBB36B0}"/>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+/- 10% range</a:t>
            </a:r>
          </a:p>
        </p:txBody>
      </p:sp>
      <p:pic>
        <p:nvPicPr>
          <p:cNvPr id="2" name="Picture 1">
            <a:extLst>
              <a:ext uri="{FF2B5EF4-FFF2-40B4-BE49-F238E27FC236}">
                <a16:creationId xmlns:a16="http://schemas.microsoft.com/office/drawing/2014/main" id="{C0C4A693-D2F0-402A-8E65-6DB7CAD4F961}"/>
              </a:ext>
            </a:extLst>
          </p:cNvPr>
          <p:cNvPicPr>
            <a:picLocks noChangeAspect="1"/>
          </p:cNvPicPr>
          <p:nvPr/>
        </p:nvPicPr>
        <p:blipFill>
          <a:blip r:embed="rId5"/>
          <a:stretch>
            <a:fillRect/>
          </a:stretch>
        </p:blipFill>
        <p:spPr>
          <a:xfrm>
            <a:off x="5079899" y="1022351"/>
            <a:ext cx="6857740" cy="4580971"/>
          </a:xfrm>
          <a:prstGeom prst="rect">
            <a:avLst/>
          </a:prstGeom>
        </p:spPr>
      </p:pic>
    </p:spTree>
    <p:extLst>
      <p:ext uri="{BB962C8B-B14F-4D97-AF65-F5344CB8AC3E}">
        <p14:creationId xmlns:p14="http://schemas.microsoft.com/office/powerpoint/2010/main" val="1558164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Covered Hopper</a:t>
            </a:r>
            <a:br>
              <a:rPr lang="en-US" sz="4000" b="1" dirty="0"/>
            </a:br>
            <a:br>
              <a:rPr lang="en-US" sz="2000" dirty="0"/>
            </a:br>
            <a:r>
              <a:rPr lang="en-US" dirty="0"/>
              <a:t>Annual</a:t>
            </a:r>
          </a:p>
        </p:txBody>
      </p:sp>
      <p:sp>
        <p:nvSpPr>
          <p:cNvPr id="6" name="Text Placeholder 5"/>
          <p:cNvSpPr>
            <a:spLocks noGrp="1"/>
          </p:cNvSpPr>
          <p:nvPr>
            <p:ph type="body" sz="half" idx="2"/>
          </p:nvPr>
        </p:nvSpPr>
        <p:spPr/>
        <p:txBody>
          <a:bodyPr>
            <a:noAutofit/>
          </a:bodyPr>
          <a:lstStyle/>
          <a:p>
            <a:pPr marL="274320" indent="-274320">
              <a:lnSpc>
                <a:spcPct val="110000"/>
              </a:lnSpc>
              <a:buFont typeface="Arial" panose="020B0604020202020204" pitchFamily="34" charset="0"/>
              <a:buChar char="•"/>
            </a:pPr>
            <a:r>
              <a:rPr lang="en-US" sz="1400" dirty="0"/>
              <a:t>Final North American Covered Hopper deliveries for 2018 were 23,155 units.</a:t>
            </a:r>
          </a:p>
          <a:p>
            <a:pPr marL="274320" indent="-274320">
              <a:lnSpc>
                <a:spcPct val="110000"/>
              </a:lnSpc>
              <a:buFont typeface="Arial" panose="020B0604020202020204" pitchFamily="34" charset="0"/>
              <a:buChar char="•"/>
            </a:pPr>
            <a:r>
              <a:rPr lang="en-US" sz="1400" dirty="0"/>
              <a:t>The 2018 Covered Hopper forecast quickly moved higher on the heels of a stronger than expected 2017.</a:t>
            </a:r>
          </a:p>
          <a:p>
            <a:pPr marL="274320" indent="-274320">
              <a:lnSpc>
                <a:spcPct val="110000"/>
              </a:lnSpc>
              <a:buFont typeface="Arial" panose="020B0604020202020204" pitchFamily="34" charset="0"/>
              <a:buChar char="•"/>
            </a:pPr>
            <a:r>
              <a:rPr lang="en-US" sz="1400" dirty="0"/>
              <a:t>However, an overcorrection occurred and we were notably above the final numbers during most of 2018. Much of this was due to the reduction in need for long-haul frack sand and weak ag markets.</a:t>
            </a:r>
          </a:p>
        </p:txBody>
      </p:sp>
      <p:graphicFrame>
        <p:nvGraphicFramePr>
          <p:cNvPr id="2" name="Object 1">
            <a:extLst>
              <a:ext uri="{FF2B5EF4-FFF2-40B4-BE49-F238E27FC236}">
                <a16:creationId xmlns:a16="http://schemas.microsoft.com/office/drawing/2014/main" id="{B128C8F0-8723-4B10-9CC3-01A4B7769FA3}"/>
              </a:ext>
            </a:extLst>
          </p:cNvPr>
          <p:cNvGraphicFramePr>
            <a:graphicFrameLocks noChangeAspect="1"/>
          </p:cNvGraphicFramePr>
          <p:nvPr>
            <p:extLst>
              <p:ext uri="{D42A27DB-BD31-4B8C-83A1-F6EECF244321}">
                <p14:modId xmlns:p14="http://schemas.microsoft.com/office/powerpoint/2010/main" val="1908826699"/>
              </p:ext>
            </p:extLst>
          </p:nvPr>
        </p:nvGraphicFramePr>
        <p:xfrm>
          <a:off x="5184394" y="1022348"/>
          <a:ext cx="6813931" cy="4537880"/>
        </p:xfrm>
        <a:graphic>
          <a:graphicData uri="http://schemas.openxmlformats.org/presentationml/2006/ole">
            <mc:AlternateContent xmlns:mc="http://schemas.openxmlformats.org/markup-compatibility/2006">
              <mc:Choice xmlns:v="urn:schemas-microsoft-com:vml" Requires="v">
                <p:oleObj spid="_x0000_s7192"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84394" y="1022348"/>
                        <a:ext cx="6813931" cy="453788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77218BB1-8248-4B39-B6E6-AEE522DB670D}"/>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2968173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Open Top Hopper</a:t>
            </a:r>
            <a:br>
              <a:rPr lang="en-US" sz="4000" b="1" dirty="0"/>
            </a:br>
            <a:br>
              <a:rPr lang="en-US" sz="2000" dirty="0"/>
            </a:br>
            <a:r>
              <a:rPr lang="en-US" dirty="0"/>
              <a:t>Annual</a:t>
            </a:r>
          </a:p>
        </p:txBody>
      </p:sp>
      <p:sp>
        <p:nvSpPr>
          <p:cNvPr id="6" name="Text Placeholder 5"/>
          <p:cNvSpPr>
            <a:spLocks noGrp="1"/>
          </p:cNvSpPr>
          <p:nvPr>
            <p:ph type="body" sz="half" idx="2"/>
          </p:nvPr>
        </p:nvSpPr>
        <p:spPr/>
        <p:txBody>
          <a:bodyPr>
            <a:noAutofit/>
          </a:bodyPr>
          <a:lstStyle/>
          <a:p>
            <a:pPr marL="274320" indent="-274320">
              <a:lnSpc>
                <a:spcPct val="110000"/>
              </a:lnSpc>
              <a:buFont typeface="Arial" panose="020B0604020202020204" pitchFamily="34" charset="0"/>
              <a:buChar char="•"/>
            </a:pPr>
            <a:r>
              <a:rPr lang="en-US" sz="1400" dirty="0"/>
              <a:t>Final North American Open Top Hopper deliveries for 2018 were just 886 units.</a:t>
            </a:r>
          </a:p>
          <a:p>
            <a:pPr marL="274320" indent="-274320">
              <a:lnSpc>
                <a:spcPct val="110000"/>
              </a:lnSpc>
              <a:buFont typeface="Arial" panose="020B0604020202020204" pitchFamily="34" charset="0"/>
              <a:buChar char="•"/>
            </a:pPr>
            <a:r>
              <a:rPr lang="en-US" sz="1400" dirty="0"/>
              <a:t>The 2018 Open Top Hopper forecast was within 500 units at 2 years out.</a:t>
            </a:r>
          </a:p>
          <a:p>
            <a:pPr marL="274320" indent="-274320">
              <a:lnSpc>
                <a:spcPct val="110000"/>
              </a:lnSpc>
              <a:buFont typeface="Arial" panose="020B0604020202020204" pitchFamily="34" charset="0"/>
              <a:buChar char="•"/>
            </a:pPr>
            <a:r>
              <a:rPr lang="en-US" sz="1400" dirty="0"/>
              <a:t>Since this market is producing just a thousand units per year, the forecast error on a percentage basis shows high variation.</a:t>
            </a:r>
          </a:p>
          <a:p>
            <a:pPr marL="274320" indent="-274320">
              <a:lnSpc>
                <a:spcPct val="110000"/>
              </a:lnSpc>
              <a:buFont typeface="Arial" panose="020B0604020202020204" pitchFamily="34" charset="0"/>
              <a:buChar char="•"/>
            </a:pPr>
            <a:endParaRPr lang="en-US" sz="1400" dirty="0"/>
          </a:p>
        </p:txBody>
      </p:sp>
      <p:graphicFrame>
        <p:nvGraphicFramePr>
          <p:cNvPr id="3" name="Object 2">
            <a:extLst>
              <a:ext uri="{FF2B5EF4-FFF2-40B4-BE49-F238E27FC236}">
                <a16:creationId xmlns:a16="http://schemas.microsoft.com/office/drawing/2014/main" id="{577D8399-7378-42B1-8198-B1F6595CAB36}"/>
              </a:ext>
            </a:extLst>
          </p:cNvPr>
          <p:cNvGraphicFramePr>
            <a:graphicFrameLocks noChangeAspect="1"/>
          </p:cNvGraphicFramePr>
          <p:nvPr>
            <p:extLst>
              <p:ext uri="{D42A27DB-BD31-4B8C-83A1-F6EECF244321}">
                <p14:modId xmlns:p14="http://schemas.microsoft.com/office/powerpoint/2010/main" val="41186253"/>
              </p:ext>
            </p:extLst>
          </p:nvPr>
        </p:nvGraphicFramePr>
        <p:xfrm>
          <a:off x="5184394" y="1022347"/>
          <a:ext cx="6813931" cy="4537880"/>
        </p:xfrm>
        <a:graphic>
          <a:graphicData uri="http://schemas.openxmlformats.org/presentationml/2006/ole">
            <mc:AlternateContent xmlns:mc="http://schemas.openxmlformats.org/markup-compatibility/2006">
              <mc:Choice xmlns:v="urn:schemas-microsoft-com:vml" Requires="v">
                <p:oleObj spid="_x0000_s9240"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84394" y="1022347"/>
                        <a:ext cx="6813931" cy="453788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AABAEBF9-1E4E-4685-A700-B43AC13E350F}"/>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pic>
        <p:nvPicPr>
          <p:cNvPr id="2" name="Picture 1">
            <a:extLst>
              <a:ext uri="{FF2B5EF4-FFF2-40B4-BE49-F238E27FC236}">
                <a16:creationId xmlns:a16="http://schemas.microsoft.com/office/drawing/2014/main" id="{ED0BA924-4F05-457F-9A96-8A187313A6E3}"/>
              </a:ext>
            </a:extLst>
          </p:cNvPr>
          <p:cNvPicPr>
            <a:picLocks noChangeAspect="1"/>
          </p:cNvPicPr>
          <p:nvPr/>
        </p:nvPicPr>
        <p:blipFill>
          <a:blip r:embed="rId5"/>
          <a:stretch>
            <a:fillRect/>
          </a:stretch>
        </p:blipFill>
        <p:spPr>
          <a:xfrm>
            <a:off x="5184394" y="1022347"/>
            <a:ext cx="6813931" cy="4551707"/>
          </a:xfrm>
          <a:prstGeom prst="rect">
            <a:avLst/>
          </a:prstGeom>
        </p:spPr>
      </p:pic>
    </p:spTree>
    <p:extLst>
      <p:ext uri="{BB962C8B-B14F-4D97-AF65-F5344CB8AC3E}">
        <p14:creationId xmlns:p14="http://schemas.microsoft.com/office/powerpoint/2010/main" val="1580634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b="1" dirty="0"/>
              <a:t>Gondola</a:t>
            </a:r>
            <a:br>
              <a:rPr lang="en-US" sz="4000" b="1" dirty="0"/>
            </a:br>
            <a:br>
              <a:rPr lang="en-US" sz="2000" dirty="0"/>
            </a:br>
            <a:r>
              <a:rPr lang="en-US" dirty="0"/>
              <a:t>Annual</a:t>
            </a:r>
          </a:p>
        </p:txBody>
      </p:sp>
      <p:sp>
        <p:nvSpPr>
          <p:cNvPr id="6" name="Text Placeholder 5"/>
          <p:cNvSpPr>
            <a:spLocks noGrp="1"/>
          </p:cNvSpPr>
          <p:nvPr>
            <p:ph type="body" sz="half" idx="2"/>
          </p:nvPr>
        </p:nvSpPr>
        <p:spPr>
          <a:xfrm>
            <a:off x="839788" y="2057400"/>
            <a:ext cx="3932237" cy="3516656"/>
          </a:xfrm>
        </p:spPr>
        <p:txBody>
          <a:bodyPr>
            <a:noAutofit/>
          </a:bodyPr>
          <a:lstStyle/>
          <a:p>
            <a:pPr marL="274320" indent="-274320">
              <a:lnSpc>
                <a:spcPct val="110000"/>
              </a:lnSpc>
              <a:buFont typeface="Arial" panose="020B0604020202020204" pitchFamily="34" charset="0"/>
              <a:buChar char="•"/>
            </a:pPr>
            <a:r>
              <a:rPr lang="en-US" sz="1400" dirty="0"/>
              <a:t>Final North American Gondola deliveries for 2018 were 2,740 units.</a:t>
            </a:r>
          </a:p>
          <a:p>
            <a:pPr marL="274320" indent="-274320">
              <a:lnSpc>
                <a:spcPct val="110000"/>
              </a:lnSpc>
              <a:buFont typeface="Arial" panose="020B0604020202020204" pitchFamily="34" charset="0"/>
              <a:buChar char="•"/>
            </a:pPr>
            <a:r>
              <a:rPr lang="en-US" sz="1400" dirty="0"/>
              <a:t>After seeing a sharp reduction in 2017 expectations, the 2018 forecast has been essentially spot on. At most, it was just 650 units off the final result.</a:t>
            </a:r>
          </a:p>
          <a:p>
            <a:pPr marL="274320" indent="-274320">
              <a:lnSpc>
                <a:spcPct val="110000"/>
              </a:lnSpc>
              <a:buFont typeface="Arial" panose="020B0604020202020204" pitchFamily="34" charset="0"/>
              <a:buChar char="•"/>
            </a:pPr>
            <a:r>
              <a:rPr lang="en-US" sz="1400" dirty="0"/>
              <a:t>The 2017 Gondola forecast was initially much too strong but quickly moved down. The sharp reduction in coal moves that began in 2015 was the primary factor for the reduction.</a:t>
            </a:r>
          </a:p>
          <a:p>
            <a:pPr marL="274320" indent="-274320">
              <a:lnSpc>
                <a:spcPct val="110000"/>
              </a:lnSpc>
              <a:buFont typeface="Arial" panose="020B0604020202020204" pitchFamily="34" charset="0"/>
              <a:buChar char="•"/>
            </a:pPr>
            <a:r>
              <a:rPr lang="en-US" sz="1400" dirty="0"/>
              <a:t>Since this market is now only producing a few thousand units per year, the forecast error on a percentage basis shows high variation.</a:t>
            </a:r>
          </a:p>
        </p:txBody>
      </p:sp>
      <p:graphicFrame>
        <p:nvGraphicFramePr>
          <p:cNvPr id="3" name="Object 2">
            <a:extLst>
              <a:ext uri="{FF2B5EF4-FFF2-40B4-BE49-F238E27FC236}">
                <a16:creationId xmlns:a16="http://schemas.microsoft.com/office/drawing/2014/main" id="{48140917-6D65-47E5-AE69-2D79590BBC4A}"/>
              </a:ext>
            </a:extLst>
          </p:cNvPr>
          <p:cNvGraphicFramePr>
            <a:graphicFrameLocks noChangeAspect="1"/>
          </p:cNvGraphicFramePr>
          <p:nvPr>
            <p:extLst>
              <p:ext uri="{D42A27DB-BD31-4B8C-83A1-F6EECF244321}">
                <p14:modId xmlns:p14="http://schemas.microsoft.com/office/powerpoint/2010/main" val="1673497343"/>
              </p:ext>
            </p:extLst>
          </p:nvPr>
        </p:nvGraphicFramePr>
        <p:xfrm>
          <a:off x="5184394" y="1022349"/>
          <a:ext cx="6813931" cy="4537880"/>
        </p:xfrm>
        <a:graphic>
          <a:graphicData uri="http://schemas.openxmlformats.org/presentationml/2006/ole">
            <mc:AlternateContent xmlns:mc="http://schemas.openxmlformats.org/markup-compatibility/2006">
              <mc:Choice xmlns:v="urn:schemas-microsoft-com:vml" Requires="v">
                <p:oleObj spid="_x0000_s1051" name="Worksheet" r:id="rId3" imgW="4562431" imgH="3038663" progId="Excel.Sheet.12">
                  <p:link updateAutomatic="1"/>
                </p:oleObj>
              </mc:Choice>
              <mc:Fallback>
                <p:oleObj name="Worksheet" r:id="rId3" imgW="4562431" imgH="3038663" progId="Excel.Sheet.12">
                  <p:link updateAutomatic="1"/>
                  <p:pic>
                    <p:nvPicPr>
                      <p:cNvPr id="0" name=""/>
                      <p:cNvPicPr/>
                      <p:nvPr/>
                    </p:nvPicPr>
                    <p:blipFill>
                      <a:blip r:embed="rId4"/>
                      <a:stretch>
                        <a:fillRect/>
                      </a:stretch>
                    </p:blipFill>
                    <p:spPr>
                      <a:xfrm>
                        <a:off x="5184394" y="1022349"/>
                        <a:ext cx="6813931" cy="4537880"/>
                      </a:xfrm>
                      <a:prstGeom prst="rect">
                        <a:avLst/>
                      </a:prstGeom>
                    </p:spPr>
                  </p:pic>
                </p:oleObj>
              </mc:Fallback>
            </mc:AlternateContent>
          </a:graphicData>
        </a:graphic>
      </p:graphicFrame>
      <p:sp>
        <p:nvSpPr>
          <p:cNvPr id="7" name="Rectangle 6">
            <a:extLst>
              <a:ext uri="{FF2B5EF4-FFF2-40B4-BE49-F238E27FC236}">
                <a16:creationId xmlns:a16="http://schemas.microsoft.com/office/drawing/2014/main" id="{B16612CF-2CDC-4361-846E-9BFC13D64C58}"/>
              </a:ext>
            </a:extLst>
          </p:cNvPr>
          <p:cNvSpPr/>
          <p:nvPr/>
        </p:nvSpPr>
        <p:spPr>
          <a:xfrm>
            <a:off x="839788" y="5996160"/>
            <a:ext cx="2165978" cy="261610"/>
          </a:xfrm>
          <a:prstGeom prst="rect">
            <a:avLst/>
          </a:prstGeom>
        </p:spPr>
        <p:txBody>
          <a:bodyPr wrap="none">
            <a:spAutoFit/>
          </a:bodyPr>
          <a:lstStyle/>
          <a:p>
            <a:r>
              <a:rPr lang="en-US" sz="1100" i="1" dirty="0">
                <a:solidFill>
                  <a:schemeClr val="tx1">
                    <a:lumMod val="75000"/>
                    <a:lumOff val="25000"/>
                  </a:schemeClr>
                </a:solidFill>
              </a:rPr>
              <a:t>Gray box represents +/- 20% range</a:t>
            </a:r>
          </a:p>
        </p:txBody>
      </p:sp>
    </p:spTree>
    <p:extLst>
      <p:ext uri="{BB962C8B-B14F-4D97-AF65-F5344CB8AC3E}">
        <p14:creationId xmlns:p14="http://schemas.microsoft.com/office/powerpoint/2010/main" val="38930908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18454</TotalTime>
  <Words>1157</Words>
  <Application>Microsoft Office PowerPoint</Application>
  <PresentationFormat>Widescreen</PresentationFormat>
  <Paragraphs>100</Paragraphs>
  <Slides>25</Slides>
  <Notes>0</Notes>
  <HiddenSlides>6</HiddenSlides>
  <MMClips>0</MMClips>
  <ScaleCrop>false</ScaleCrop>
  <HeadingPairs>
    <vt:vector size="8" baseType="variant">
      <vt:variant>
        <vt:lpstr>Fonts Used</vt:lpstr>
      </vt:variant>
      <vt:variant>
        <vt:i4>3</vt:i4>
      </vt:variant>
      <vt:variant>
        <vt:lpstr>Theme</vt:lpstr>
      </vt:variant>
      <vt:variant>
        <vt:i4>1</vt:i4>
      </vt:variant>
      <vt:variant>
        <vt:lpstr>Links</vt:lpstr>
      </vt:variant>
      <vt:variant>
        <vt:i4>15</vt:i4>
      </vt:variant>
      <vt:variant>
        <vt:lpstr>Slide Titles</vt:lpstr>
      </vt:variant>
      <vt:variant>
        <vt:i4>25</vt:i4>
      </vt:variant>
    </vt:vector>
  </HeadingPairs>
  <TitlesOfParts>
    <vt:vector size="44" baseType="lpstr">
      <vt:lpstr>Arial</vt:lpstr>
      <vt:lpstr>Calibri</vt:lpstr>
      <vt:lpstr>Calibri Light</vt:lpstr>
      <vt:lpstr>Office Theme</vt:lpstr>
      <vt:lpstr>file:///C:\Users\Jonathan%20Starks\Dropbox%20(FTR)\FTR-Main\0.Forecasts\Accuracy\REO\Forecast%20Accuracy%20Graphs.xlsx!%25_1!%5bForecast%20Accuracy%20Graphs.xlsx%5d%25_1%20Chart%2010</vt:lpstr>
      <vt:lpstr>C:\Users\Jonathan Starks\Dropbox (FTR)\FTR-Main\0.Forecasts\Accuracy\REO\Forecast Accuracy Graphs.xlsx!Q![Forecast Accuracy Graphs.xlsx]Q Chart 9</vt:lpstr>
      <vt:lpstr>file:///C:\Users\Jonathan%20Starks\Dropbox%20(FTR)\FTR-Main\0.Forecasts\Accuracy\REO\Forecast%20Accuracy%20Graphs.xlsx!%25_1!%5bForecast%20Accuracy%20Graphs.xlsx%5d%25_1%20Chart%2011</vt:lpstr>
      <vt:lpstr>file:///C:\Users\Jonathan%20Starks\Dropbox%20(FTR)\FTR-Main\0.Forecasts\Accuracy\REO\Forecast%20Accuracy%20Graphs.xlsx!%25_1!%5bForecast%20Accuracy%20Graphs.xlsx%5d%25_1%20Chart%2012</vt:lpstr>
      <vt:lpstr>file:///C:\Users\Jonathan%20Starks\Dropbox%20(FTR)\FTR-Main\0.Forecasts\Accuracy\REO\Forecast%20Accuracy%20Graphs.xlsx!%25_2!%5bForecast%20Accuracy%20Graphs.xlsx%5d%25_2%20Chart%202</vt:lpstr>
      <vt:lpstr>file:///C:\Users\Jonathan%20Starks\Dropbox%20(FTR)\FTR-Main\0.Forecasts\Accuracy\REO\Forecast%20Accuracy%20Graphs.xlsx!%25_2!%5bForecast%20Accuracy%20Graphs.xlsx%5d%25_2%20Chart%201</vt:lpstr>
      <vt:lpstr>file:///C:\Users\Jonathan%20Starks\Dropbox%20(FTR)\FTR-Main\0.Forecasts\Accuracy\REO\Forecast%20Accuracy%20Graphs.xlsx!%25_2!%5bForecast%20Accuracy%20Graphs.xlsx%5d%25_2%20Chart%203</vt:lpstr>
      <vt:lpstr>file:///C:\Users\Jonathan%20Starks\Dropbox%20(FTR)\FTR-Main\0.Forecasts\Accuracy\REO\Forecast%20Accuracy%20Graphs.xlsx!%25_3!%5bForecast%20Accuracy%20Graphs.xlsx%5d%25_3%20Chart%201</vt:lpstr>
      <vt:lpstr>file:///C:\Users\Jonathan%20Starks\Dropbox%20(FTR)\FTR-Main\0.Forecasts\Accuracy\REO\Forecast%20Accuracy%20Graphs.xlsx!ChartFTR</vt:lpstr>
      <vt:lpstr>C:\Users\Jonathan Starks\Dropbox (FTR)\FTR-Main\0.Forecasts\Accuracy\REO\Forecast Accuracy Graphs.xlsx!Q![Forecast Accuracy Graphs.xlsx]Q Chart 10</vt:lpstr>
      <vt:lpstr>C:\Users\Jonathan Starks\Dropbox (FTR)\FTR-Main\0.Forecasts\Accuracy\REO\Forecast Accuracy Graphs.xlsx!Q![Forecast Accuracy Graphs.xlsx]Q Chart 8</vt:lpstr>
      <vt:lpstr>C:\Users\Jonathan Starks\Dropbox (FTR)\FTR-Main\0.Forecasts\Accuracy\REO\Forecast Accuracy Graphs.xlsx!Q![Forecast Accuracy Graphs.xlsx]Q Chart 11</vt:lpstr>
      <vt:lpstr>file:///C:\Users\Jonathan%20Starks\Dropbox%20(FTR)\FTR-Main\0.Forecasts\Accuracy\REO\Forecast%20Accuracy%20Graphs.xlsx!Q!%5bForecast%20Accuracy%20Graphs.xlsx%5dQ%20Chart%2013</vt:lpstr>
      <vt:lpstr>C:\Users\Jonathan Starks\Dropbox (FTR)\FTR-Main\0.Forecasts\Accuracy\REO\Forecast Accuracy Graphs.xlsx!Q![Forecast Accuracy Graphs.xlsx]Q Chart 15</vt:lpstr>
      <vt:lpstr>file:///C:\Users\Jonathan%20Starks\Dropbox%20(FTR)\FTR-Main\0.Forecasts\Accuracy\REO\Forecast%20Accuracy%20Graphs.xlsx!Q!%5bForecast%20Accuracy%20Graphs.xlsx%5dQ%20Chart%2017</vt:lpstr>
      <vt:lpstr>FTR Railcar Forecast Accuracy Report</vt:lpstr>
      <vt:lpstr>The FTR Process</vt:lpstr>
      <vt:lpstr>Total N.A. Railcars  Annual</vt:lpstr>
      <vt:lpstr>N.A. Railcar Deliveries</vt:lpstr>
      <vt:lpstr>Total N.A. Railcars  Quarterly</vt:lpstr>
      <vt:lpstr>Box Cars  Annual</vt:lpstr>
      <vt:lpstr>Covered Hopper  Annual</vt:lpstr>
      <vt:lpstr>Open Top Hopper  Annual</vt:lpstr>
      <vt:lpstr>Gondola  Annual</vt:lpstr>
      <vt:lpstr>Flat Car  Annual</vt:lpstr>
      <vt:lpstr>Tank Car  Annual</vt:lpstr>
      <vt:lpstr>Addendum</vt:lpstr>
      <vt:lpstr>Railcar Deliveries  14 Year View</vt:lpstr>
      <vt:lpstr>N.A. Box Car Deliveries</vt:lpstr>
      <vt:lpstr>N.A. Covered Hopper Deliveries</vt:lpstr>
      <vt:lpstr>N.A. Gondola Deliveries</vt:lpstr>
      <vt:lpstr>N.A. Open Top Hopper Deliveries</vt:lpstr>
      <vt:lpstr>N.A. Flat Car Deliveries</vt:lpstr>
      <vt:lpstr>N.A. Tank Deliveries</vt:lpstr>
      <vt:lpstr>Box Cars  Quarterly</vt:lpstr>
      <vt:lpstr>Gondola  Quarterly</vt:lpstr>
      <vt:lpstr>Covered Hopper  Quarterly</vt:lpstr>
      <vt:lpstr>Open Top Hopper  Quarterly</vt:lpstr>
      <vt:lpstr>Flat Car  Quarterly</vt:lpstr>
      <vt:lpstr>Tank Car  Quarterly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FTR Forecast Accuracy Report</dc:title>
  <dc:creator>Jonathan Starks</dc:creator>
  <cp:lastModifiedBy>Jonathan Starks</cp:lastModifiedBy>
  <cp:revision>67</cp:revision>
  <dcterms:created xsi:type="dcterms:W3CDTF">2015-11-03T21:27:31Z</dcterms:created>
  <dcterms:modified xsi:type="dcterms:W3CDTF">2019-10-04T21:34:16Z</dcterms:modified>
</cp:coreProperties>
</file>