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619" r:id="rId4"/>
    <p:sldId id="611" r:id="rId5"/>
    <p:sldId id="660" r:id="rId6"/>
    <p:sldId id="692" r:id="rId7"/>
    <p:sldId id="701" r:id="rId8"/>
    <p:sldId id="702" r:id="rId9"/>
    <p:sldId id="703" r:id="rId10"/>
    <p:sldId id="704" r:id="rId11"/>
    <p:sldId id="705" r:id="rId12"/>
    <p:sldId id="706" r:id="rId13"/>
    <p:sldId id="700" r:id="rId14"/>
    <p:sldId id="1871" r:id="rId15"/>
    <p:sldId id="1872" r:id="rId16"/>
    <p:sldId id="720" r:id="rId17"/>
    <p:sldId id="693" r:id="rId18"/>
    <p:sldId id="694" r:id="rId19"/>
    <p:sldId id="695" r:id="rId20"/>
    <p:sldId id="1873" r:id="rId21"/>
    <p:sldId id="713" r:id="rId22"/>
    <p:sldId id="714" r:id="rId23"/>
    <p:sldId id="708" r:id="rId24"/>
    <p:sldId id="709" r:id="rId25"/>
    <p:sldId id="715" r:id="rId26"/>
    <p:sldId id="716" r:id="rId27"/>
    <p:sldId id="717" r:id="rId28"/>
    <p:sldId id="719" r:id="rId29"/>
    <p:sldId id="743" r:id="rId30"/>
    <p:sldId id="696" r:id="rId31"/>
    <p:sldId id="793" r:id="rId32"/>
    <p:sldId id="795" r:id="rId33"/>
    <p:sldId id="115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8" autoAdjust="0"/>
    <p:restoredTop sz="82585" autoAdjust="0"/>
  </p:normalViewPr>
  <p:slideViewPr>
    <p:cSldViewPr snapToGrid="0">
      <p:cViewPr varScale="1">
        <p:scale>
          <a:sx n="105" d="100"/>
          <a:sy n="105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ATA Total Loadings Index – Not Seasonally Adjusted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2010-2016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99.659243867087</c:v>
                </c:pt>
                <c:pt idx="1">
                  <c:v>95.791244651797655</c:v>
                </c:pt>
                <c:pt idx="2">
                  <c:v>108.18648899501702</c:v>
                </c:pt>
                <c:pt idx="3">
                  <c:v>104.13305397343125</c:v>
                </c:pt>
                <c:pt idx="4">
                  <c:v>106.76788242187865</c:v>
                </c:pt>
                <c:pt idx="5">
                  <c:v>107.67619435795177</c:v>
                </c:pt>
                <c:pt idx="6">
                  <c:v>105.99471527850292</c:v>
                </c:pt>
                <c:pt idx="7">
                  <c:v>109.20701778256952</c:v>
                </c:pt>
                <c:pt idx="8">
                  <c:v>106.08687540019939</c:v>
                </c:pt>
                <c:pt idx="9">
                  <c:v>108.83353996300443</c:v>
                </c:pt>
                <c:pt idx="10">
                  <c:v>103.05424629859142</c:v>
                </c:pt>
                <c:pt idx="11">
                  <c:v>103.40353282565611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D-416D-A2F7-68346C3C0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110136"/>
        <c:axId val="319105824"/>
      </c:lineChart>
      <c:catAx>
        <c:axId val="319110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105824"/>
        <c:crosses val="autoZero"/>
        <c:auto val="1"/>
        <c:lblAlgn val="ctr"/>
        <c:lblOffset val="100"/>
        <c:noMultiLvlLbl val="0"/>
      </c:catAx>
      <c:valAx>
        <c:axId val="319105824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Index 2000=100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110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ln>
              <a:prstDash val="sysDash"/>
            </a:ln>
          </c:spPr>
          <c:marker>
            <c:spPr>
              <a:ln>
                <a:prstDash val="sysDash"/>
              </a:ln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_(* #,##0_);_(* \(#,##0\);_(* "-"??_);_(@_)</c:formatCode>
                <c:ptCount val="12"/>
                <c:pt idx="0">
                  <c:v>604901.22222222225</c:v>
                </c:pt>
                <c:pt idx="1">
                  <c:v>597232</c:v>
                </c:pt>
                <c:pt idx="2">
                  <c:v>677488.77777777775</c:v>
                </c:pt>
                <c:pt idx="3">
                  <c:v>648799.22222222225</c:v>
                </c:pt>
                <c:pt idx="4">
                  <c:v>666288.22222222225</c:v>
                </c:pt>
                <c:pt idx="5">
                  <c:v>668869.5555555555</c:v>
                </c:pt>
                <c:pt idx="6">
                  <c:v>652381.4444444445</c:v>
                </c:pt>
                <c:pt idx="7">
                  <c:v>699047.5555555555</c:v>
                </c:pt>
                <c:pt idx="8">
                  <c:v>674485.66666666663</c:v>
                </c:pt>
                <c:pt idx="9">
                  <c:v>724391.22222222225</c:v>
                </c:pt>
                <c:pt idx="10">
                  <c:v>681538.11111111112</c:v>
                </c:pt>
                <c:pt idx="11">
                  <c:v>653556.88888888888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45-489E-8954-094C241308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International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_(* #,##0_);_(* \(#,##0\);_(* "-"??_);_(@_)</c:formatCode>
                <c:ptCount val="12"/>
                <c:pt idx="0">
                  <c:v>669400.22222222225</c:v>
                </c:pt>
                <c:pt idx="1">
                  <c:v>613622</c:v>
                </c:pt>
                <c:pt idx="2">
                  <c:v>663018.77777777775</c:v>
                </c:pt>
                <c:pt idx="3">
                  <c:v>678948.66666666663</c:v>
                </c:pt>
                <c:pt idx="4">
                  <c:v>714869.5555555555</c:v>
                </c:pt>
                <c:pt idx="5">
                  <c:v>718222.66666666663</c:v>
                </c:pt>
                <c:pt idx="6">
                  <c:v>723503.4444444445</c:v>
                </c:pt>
                <c:pt idx="7">
                  <c:v>751861.4444444445</c:v>
                </c:pt>
                <c:pt idx="8">
                  <c:v>709215.33333333337</c:v>
                </c:pt>
                <c:pt idx="9">
                  <c:v>730343.66666666663</c:v>
                </c:pt>
                <c:pt idx="10">
                  <c:v>667192.33333333337</c:v>
                </c:pt>
                <c:pt idx="11">
                  <c:v>673068.5555555555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45-489E-8954-094C24130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4154216"/>
        <c:axId val="484148728"/>
      </c:lineChart>
      <c:catAx>
        <c:axId val="484154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4148728"/>
        <c:crosses val="autoZero"/>
        <c:auto val="1"/>
        <c:lblAlgn val="ctr"/>
        <c:lblOffset val="100"/>
        <c:noMultiLvlLbl val="0"/>
      </c:catAx>
      <c:valAx>
        <c:axId val="484148728"/>
        <c:scaling>
          <c:orientation val="minMax"/>
          <c:min val="300000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  <a:prstDash val="sysDash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crossAx val="484154216"/>
        <c:crosses val="autoZero"/>
        <c:crossBetween val="between"/>
        <c:dispUnits>
          <c:builtInUnit val="thousands"/>
          <c:dispUnitsLbl>
            <c:tx>
              <c:rich>
                <a:bodyPr/>
                <a:lstStyle/>
                <a:p>
                  <a:pPr>
                    <a:defRPr/>
                  </a:pPr>
                  <a:r>
                    <a:rPr lang="en-US" dirty="0"/>
                    <a:t>Thousands Of Loadings Originated</a:t>
                  </a:r>
                </a:p>
              </c:rich>
            </c:tx>
          </c:dispUnitsLbl>
        </c:dispUnits>
      </c:valAx>
    </c:plotArea>
    <c:legend>
      <c:legendPos val="r"/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Year 2000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BA-4954-8788-4035DB5090A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BBA-4954-8788-4035DB5090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International</c:v>
                </c:pt>
                <c:pt idx="1">
                  <c:v>Domestic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5448640</c:v>
                </c:pt>
                <c:pt idx="1">
                  <c:v>5248571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A-4954-8788-4035DB509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Year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Year 2016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91-4FA4-AAAE-43700B6D70A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91-4FA4-AAAE-43700B6D70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International</c:v>
                </c:pt>
                <c:pt idx="1">
                  <c:v>Domestic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9067555</c:v>
                </c:pt>
                <c:pt idx="1">
                  <c:v>8867754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91-4FA4-AAAE-43700B6D7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C0FF1-49FE-EB46-9678-EE21434AA463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F2181-C857-A342-9BD6-1AE8DDAAA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F2181-C857-A342-9BD6-1AE8DDAAA0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2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04/1/2019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5445E-4793-4F60-A01C-38402514DE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3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4/2/2018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1402C-BFB5-443E-93E5-EC26ABF90D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4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3641"/>
            <a:ext cx="9144000" cy="2387600"/>
          </a:xfrm>
        </p:spPr>
        <p:txBody>
          <a:bodyPr anchor="b"/>
          <a:lstStyle>
            <a:lvl1pPr algn="ctr">
              <a:defRPr sz="6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9331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2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39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399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05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34A3-C63F-CD46-A0FC-D5E5C526A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27265-1B47-B546-95A8-B9DB1FFEF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D723D-D6FC-C74C-89C3-B12680A4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46ACC-F52E-2D4C-AE89-15F81E04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13FA9-C4E4-4546-97C6-B65BE7C0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4324-73D4-6647-A691-773C9D31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4659C-273A-0641-A6A9-26CACE1C0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1C781-2EC5-B240-B9D0-F1D4850B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50F6-6E72-7F40-9F87-9FE3A05E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2E4ED-C05A-A44B-9B9A-DA332D37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F3CE-661C-E24A-8236-FDED5A82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F8F10-2393-6240-941F-F048608C5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A05E2-F3E7-DC4C-AFC4-E02194FB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EFF9B-26B4-2045-9A5A-278BCCB1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9C8A-0F70-1E4E-B7D0-949B64EC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CCDC-60F6-F841-99AE-72F7F278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534CB-F812-A542-9912-AA7CF6F3A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3C59C-B0E4-C942-A3CB-B408630CA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87CD6-7EA9-2B4F-B519-8D6EE4AC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4D6B1-47FF-6A49-B515-17E94CD3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DC5D9-CBDB-A94F-8F9D-98F2D0BB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9C33-6EC4-E843-9591-813DEAC6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18BE9-07E7-664C-AA66-9D3EACAA7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8B3CE-FD9D-9747-9AFA-093610413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62858-7F55-5F4E-94C4-3FC0F1B2B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4066A-2A10-CB4D-85A9-ADB7B4D7F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7AAEC-4B91-FA43-96CC-98F50A27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4B33B-ADA0-7946-B32C-D31DB13E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34FFBE-4979-6446-9227-A6BF07C4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0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75D-3263-A549-9ADA-9B347953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2EEBB-E796-4048-92B3-1D807959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99704-A6CF-304A-801D-918DFD95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E3A9F-C132-6640-922A-D85FEB8A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29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238FA-DCEF-904A-B694-CDF6DB81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2F10F9-2E9B-5941-BC61-D916B943B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8B975-B0B2-6E4E-8825-B749BD81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85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8631-A737-254C-ABB2-63E0F714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CE32C-C5DA-9242-A64B-EDE35C136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78223-ECD3-494B-BE7C-04F35AB07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F9E3-81DD-BD4E-A11E-B6067DE6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A9516-199B-C34A-8878-689C6D85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7BF17-53E5-164D-BD96-1BF0F77D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5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6714"/>
            <a:ext cx="10515600" cy="91325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1113"/>
            <a:ext cx="10515600" cy="4234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7131" y="5502620"/>
            <a:ext cx="2743200" cy="365125"/>
          </a:xfrm>
        </p:spPr>
        <p:txBody>
          <a:bodyPr/>
          <a:lstStyle>
            <a:lvl1pPr>
              <a:defRPr b="1">
                <a:solidFill>
                  <a:srgbClr val="3C3C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580F90CB-3588-4FB5-8D51-556AA31712B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838200" y="1287985"/>
            <a:ext cx="10515600" cy="24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2003-6676-F446-8B7C-8F003ACA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EEDF9-697B-674A-996D-C9F84C1EC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B2D9A-B309-2B42-BAE4-95706CE30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65FF0-5027-934C-9299-D1089765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48978-2736-0942-A5D6-E95DDD51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AC674-91A1-0A49-A7C0-B95EF70F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66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2DEA-9417-0943-976F-9BB07E3A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31712-4628-D24B-BE73-1ADD11F23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A7859-0E8A-4542-A9BB-94C9B6EE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731DC-9926-6A4E-A09E-5C0A3945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5BF43-E829-1849-921D-CF8DE53E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45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839FC-DB8E-5A4F-BD71-FC8E48C12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01D67-A348-ED4B-BBF4-19BBD38A1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1B1D2-08C8-6846-9515-24FA9B9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AEAA-8D76-6248-A43B-B4EB96264D19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10A2-9635-0742-8864-74BBAAEA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EF270-F81D-7D4C-B519-CE64B65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4D20-3828-3B48-BD24-A9316B795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8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350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148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9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79575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5848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5848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77448"/>
          </a:xfrm>
        </p:spPr>
        <p:txBody>
          <a:bodyPr/>
          <a:lstStyle>
            <a:lvl1pPr>
              <a:defRPr>
                <a:solidFill>
                  <a:srgbClr val="3C3C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04257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C3C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08118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4257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C3C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08118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4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99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0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49" y="456234"/>
            <a:ext cx="6422402" cy="514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249" y="1639957"/>
            <a:ext cx="4343400" cy="39706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EFE5E4-0887-B444-A511-CC3160F9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49" y="457200"/>
            <a:ext cx="4343400" cy="1013791"/>
          </a:xfrm>
        </p:spPr>
        <p:txBody>
          <a:bodyPr anchor="b"/>
          <a:lstStyle>
            <a:lvl1pPr>
              <a:defRPr sz="3200">
                <a:solidFill>
                  <a:srgbClr val="3C3C3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05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457200"/>
            <a:ext cx="6407563" cy="52478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90CB-3588-4FB5-8D51-556AA31712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27BD28C-3495-7545-AE8B-51F1A2BA4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249" y="1639957"/>
            <a:ext cx="4343400" cy="39706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FAD078-AFA8-9B4C-9FFF-3CA8A4DF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49" y="457200"/>
            <a:ext cx="4343400" cy="1013791"/>
          </a:xfrm>
        </p:spPr>
        <p:txBody>
          <a:bodyPr anchor="b"/>
          <a:lstStyle>
            <a:lvl1pPr>
              <a:defRPr sz="3200">
                <a:solidFill>
                  <a:srgbClr val="3C3C3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52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18CA8F-D1D2-8F43-9484-AE5FCE579A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5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54503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3C3C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580F90CB-3588-4FB5-8D51-556AA3171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7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E73BC-7E47-ED47-A305-8AD3BF59C5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69ADAF-97A1-E749-9BEC-C7A5F5F6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7099C-0EB6-274B-A39E-8FACF56E3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39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04722-3A30-3545-B94E-AFC78975F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5111" y="5991225"/>
            <a:ext cx="758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85AEAA-8D76-6248-A43B-B4EB96264D19}" type="datetimeFigureOut">
              <a:rPr lang="en-US" smtClean="0"/>
              <a:pPr/>
              <a:t>9/15/20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EB5E1-1081-1540-8454-FE69EF7CA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1604" y="6083166"/>
            <a:ext cx="6399196" cy="638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E5FC-D970-3748-825B-0006332BD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5112" y="6356350"/>
            <a:ext cx="758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B4E4D20-3828-3B48-BD24-A9316B7957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4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5A09C54-0764-ED49-A699-3707EDBE17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7866F0B-B3A7-E344-AD56-96B26F6A3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737" y="3244682"/>
            <a:ext cx="7318393" cy="2173774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9200" b="1" dirty="0"/>
              <a:t>Transportation Overview</a:t>
            </a:r>
            <a:endParaRPr lang="en-US" sz="9600" b="1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9378541-7DA1-964E-9BA2-F41E2DF14A5E}"/>
              </a:ext>
            </a:extLst>
          </p:cNvPr>
          <p:cNvSpPr txBox="1">
            <a:spLocks/>
          </p:cNvSpPr>
          <p:nvPr/>
        </p:nvSpPr>
        <p:spPr>
          <a:xfrm>
            <a:off x="8567867" y="3485749"/>
            <a:ext cx="2552700" cy="16916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b="1" dirty="0"/>
              <a:t>Eric Starks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Chairman and CEO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FTR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err="1"/>
              <a:t>estarks@ftrintel.com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888.988.1699 x41</a:t>
            </a:r>
          </a:p>
        </p:txBody>
      </p:sp>
    </p:spTree>
    <p:extLst>
      <p:ext uri="{BB962C8B-B14F-4D97-AF65-F5344CB8AC3E}">
        <p14:creationId xmlns:p14="http://schemas.microsoft.com/office/powerpoint/2010/main" val="1356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Trailer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95400"/>
            <a:ext cx="8210695" cy="403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enclosed cylinder-shaped tank used for hauling bulk quantities of liquid or dry items.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Liquid Tanks would </a:t>
            </a:r>
            <a:br>
              <a:rPr lang="en-US" dirty="0"/>
            </a:br>
            <a:r>
              <a:rPr lang="en-US" dirty="0"/>
              <a:t>carry items such as</a:t>
            </a:r>
            <a:br>
              <a:rPr lang="en-US" dirty="0"/>
            </a:br>
            <a:r>
              <a:rPr lang="en-US" dirty="0"/>
              <a:t>chemicals and fuel.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Dry Tanks would carry</a:t>
            </a:r>
            <a:br>
              <a:rPr lang="en-US" dirty="0"/>
            </a:br>
            <a:r>
              <a:rPr lang="en-US" dirty="0"/>
              <a:t>items such as flour or cement.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7" y="1998781"/>
            <a:ext cx="3968748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6549"/>
            <a:ext cx="3352800" cy="178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C0A5128-AEFF-8F43-8EC7-1E7EECD19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Trailer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for several applications that move large and heavy bulk items. This could include sand, gravel, coal, scrap material, and more.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0" b="18228"/>
          <a:stretch/>
        </p:blipFill>
        <p:spPr bwMode="auto">
          <a:xfrm>
            <a:off x="6477001" y="3048000"/>
            <a:ext cx="3762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CAFEAB-1A46-4736-95AC-3AD7009FA414}"/>
              </a:ext>
            </a:extLst>
          </p:cNvPr>
          <p:cNvSpPr txBox="1"/>
          <p:nvPr/>
        </p:nvSpPr>
        <p:spPr>
          <a:xfrm>
            <a:off x="7017096" y="54102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Image is of a dump trailer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C1D4C6-BE9E-FB4C-B740-DAB401A6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28600"/>
            <a:ext cx="8177213" cy="1143000"/>
          </a:xfrm>
        </p:spPr>
        <p:txBody>
          <a:bodyPr/>
          <a:lstStyle/>
          <a:p>
            <a:r>
              <a:rPr lang="en-US" dirty="0"/>
              <a:t>Understanding Rail Seasonality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112" y="5361543"/>
            <a:ext cx="537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Association of American Railroads; aar.org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61017-439C-4EE1-8CDE-A80988A8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1592"/>
            <a:ext cx="9144000" cy="366380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79DADC1-43F1-CA42-A3F6-834DDF71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304800"/>
            <a:ext cx="8177213" cy="1143000"/>
          </a:xfrm>
        </p:spPr>
        <p:txBody>
          <a:bodyPr/>
          <a:lstStyle/>
          <a:p>
            <a:r>
              <a:rPr lang="en-US" sz="2800" dirty="0"/>
              <a:t>How the data is presented can sometimes tell a better story…can you see the seasonality?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06706" y="6169580"/>
            <a:ext cx="537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Association of American Railroads; aar.org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1586"/>
            <a:ext cx="9144000" cy="43458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D7C99-F4FA-1440-858C-EC7FF842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786" y="304800"/>
            <a:ext cx="7110413" cy="1143000"/>
          </a:xfrm>
        </p:spPr>
        <p:txBody>
          <a:bodyPr>
            <a:normAutofit/>
          </a:bodyPr>
          <a:lstStyle/>
          <a:p>
            <a:r>
              <a:rPr lang="en-US" sz="3200" dirty="0"/>
              <a:t>Intermodal: Domestic vs International</a:t>
            </a:r>
            <a:br>
              <a:rPr lang="en-US" sz="3200" dirty="0"/>
            </a:br>
            <a:r>
              <a:rPr lang="en-US" sz="2200" dirty="0"/>
              <a:t>Average Monthly Loads 2010-2018</a:t>
            </a:r>
            <a:br>
              <a:rPr lang="en-US" sz="2000" dirty="0"/>
            </a:br>
            <a:r>
              <a:rPr lang="en-US" sz="1600" dirty="0"/>
              <a:t>(North America)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176425"/>
              </p:ext>
            </p:extLst>
          </p:nvPr>
        </p:nvGraphicFramePr>
        <p:xfrm>
          <a:off x="1166935" y="1295402"/>
          <a:ext cx="9411970" cy="431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5"/>
          <p:cNvSpPr txBox="1">
            <a:spLocks/>
          </p:cNvSpPr>
          <p:nvPr/>
        </p:nvSpPr>
        <p:spPr>
          <a:xfrm>
            <a:off x="4495800" y="6172201"/>
            <a:ext cx="5943600" cy="5943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Source:  FTR </a:t>
            </a:r>
            <a:r>
              <a:rPr lang="en-US" i="1" dirty="0">
                <a:solidFill>
                  <a:srgbClr val="FFFFFF"/>
                </a:solidFill>
              </a:rPr>
              <a:t>Intermodal Update</a:t>
            </a:r>
            <a:r>
              <a:rPr lang="en-US" dirty="0">
                <a:solidFill>
                  <a:srgbClr val="FFFFFF"/>
                </a:solidFill>
              </a:rPr>
              <a:t>, IANA </a:t>
            </a:r>
            <a:r>
              <a:rPr lang="en-US" i="1" dirty="0">
                <a:solidFill>
                  <a:srgbClr val="FFFFFF"/>
                </a:solidFill>
              </a:rPr>
              <a:t>ETSO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0626" y="5523913"/>
            <a:ext cx="743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Data change in January 2015 to include all North American Data.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513385" y="2667000"/>
            <a:ext cx="1371600" cy="4572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2">
                    <a:lumMod val="25000"/>
                  </a:schemeClr>
                </a:solidFill>
              </a:rPr>
              <a:t>Domestic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360985" y="1676400"/>
            <a:ext cx="1371600" cy="4572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International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C25F9D-4E4F-274D-B0EB-60DC3A77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534400" cy="1143000"/>
          </a:xfrm>
        </p:spPr>
        <p:txBody>
          <a:bodyPr/>
          <a:lstStyle/>
          <a:p>
            <a:r>
              <a:rPr lang="en-US" dirty="0"/>
              <a:t>Intermodal Split</a:t>
            </a:r>
            <a:br>
              <a:rPr lang="en-US" dirty="0"/>
            </a:br>
            <a:r>
              <a:rPr lang="en-US" sz="2000" dirty="0"/>
              <a:t>North America Loadings Originated by Equipment Type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379928"/>
              </p:ext>
            </p:extLst>
          </p:nvPr>
        </p:nvGraphicFramePr>
        <p:xfrm>
          <a:off x="1676402" y="1676400"/>
          <a:ext cx="3962399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521047"/>
              </p:ext>
            </p:extLst>
          </p:nvPr>
        </p:nvGraphicFramePr>
        <p:xfrm>
          <a:off x="5638801" y="1676400"/>
          <a:ext cx="3962399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ooter Placeholder 5"/>
          <p:cNvSpPr txBox="1">
            <a:spLocks/>
          </p:cNvSpPr>
          <p:nvPr/>
        </p:nvSpPr>
        <p:spPr>
          <a:xfrm>
            <a:off x="4495800" y="6187440"/>
            <a:ext cx="5943600" cy="5943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Source:  FTR </a:t>
            </a:r>
            <a:r>
              <a:rPr lang="en-US" i="1" dirty="0">
                <a:solidFill>
                  <a:srgbClr val="FFFFFF"/>
                </a:solidFill>
              </a:rPr>
              <a:t>Intermodal Update</a:t>
            </a:r>
            <a:r>
              <a:rPr lang="en-US" dirty="0">
                <a:solidFill>
                  <a:srgbClr val="FFFFFF"/>
                </a:solidFill>
              </a:rPr>
              <a:t>, IANA </a:t>
            </a:r>
            <a:r>
              <a:rPr lang="en-US" i="1" dirty="0">
                <a:solidFill>
                  <a:srgbClr val="FFFFFF"/>
                </a:solidFill>
              </a:rPr>
              <a:t>ETSO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B96CFE-EF9C-5249-8D03-8F05888D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447429"/>
            <a:ext cx="8329613" cy="1143000"/>
          </a:xfrm>
        </p:spPr>
        <p:txBody>
          <a:bodyPr/>
          <a:lstStyle/>
          <a:p>
            <a:r>
              <a:rPr lang="en-US" dirty="0"/>
              <a:t>Rail Car Types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1" y="3818009"/>
            <a:ext cx="5244563" cy="1861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1343"/>
          <a:stretch/>
        </p:blipFill>
        <p:spPr>
          <a:xfrm>
            <a:off x="3886200" y="1345995"/>
            <a:ext cx="4305300" cy="18907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88829"/>
            <a:ext cx="5638800" cy="4038600"/>
          </a:xfrm>
        </p:spPr>
        <p:txBody>
          <a:bodyPr/>
          <a:lstStyle/>
          <a:p>
            <a:r>
              <a:rPr lang="en-US" dirty="0"/>
              <a:t>Box Car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Covered Hopper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177BE09-C3B0-734D-8774-BC5003AA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731621"/>
            <a:ext cx="3986213" cy="2778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36928"/>
          <a:stretch/>
        </p:blipFill>
        <p:spPr>
          <a:xfrm>
            <a:off x="1828800" y="4617914"/>
            <a:ext cx="7315200" cy="117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4067"/>
          <a:stretch/>
        </p:blipFill>
        <p:spPr>
          <a:xfrm>
            <a:off x="6934201" y="2781077"/>
            <a:ext cx="3252487" cy="1948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334891"/>
            <a:ext cx="8329613" cy="1143000"/>
          </a:xfrm>
        </p:spPr>
        <p:txBody>
          <a:bodyPr/>
          <a:lstStyle/>
          <a:p>
            <a:r>
              <a:rPr lang="en-US" dirty="0"/>
              <a:t>Rail Car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6291"/>
            <a:ext cx="5638800" cy="4038600"/>
          </a:xfrm>
        </p:spPr>
        <p:txBody>
          <a:bodyPr/>
          <a:lstStyle/>
          <a:p>
            <a:r>
              <a:rPr lang="en-US" dirty="0"/>
              <a:t>Open Top Hopper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Gondola</a:t>
            </a:r>
          </a:p>
          <a:p>
            <a:pPr lvl="1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8EF48DA-24EB-1643-9DCB-9AD85377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320821"/>
            <a:ext cx="8329613" cy="1143000"/>
          </a:xfrm>
        </p:spPr>
        <p:txBody>
          <a:bodyPr/>
          <a:lstStyle/>
          <a:p>
            <a:r>
              <a:rPr lang="en-US" dirty="0"/>
              <a:t>Rail Car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60695"/>
            <a:ext cx="5638800" cy="4038600"/>
          </a:xfrm>
        </p:spPr>
        <p:txBody>
          <a:bodyPr/>
          <a:lstStyle/>
          <a:p>
            <a:r>
              <a:rPr lang="en-US" dirty="0"/>
              <a:t>Flat Cars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96" y="1293054"/>
            <a:ext cx="5282306" cy="1957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977" y="3449799"/>
            <a:ext cx="4691062" cy="1993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38" y="2081624"/>
            <a:ext cx="3289301" cy="187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845" y="4047980"/>
            <a:ext cx="2564712" cy="1718357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328D232-120D-0B42-A6BC-976F7D96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6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461499"/>
            <a:ext cx="8329613" cy="1143000"/>
          </a:xfrm>
        </p:spPr>
        <p:txBody>
          <a:bodyPr/>
          <a:lstStyle/>
          <a:p>
            <a:r>
              <a:rPr lang="en-US" dirty="0"/>
              <a:t>Rail Car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02899"/>
            <a:ext cx="5638800" cy="4038600"/>
          </a:xfrm>
        </p:spPr>
        <p:txBody>
          <a:bodyPr/>
          <a:lstStyle/>
          <a:p>
            <a:r>
              <a:rPr lang="en-US" dirty="0"/>
              <a:t>Tank Cars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816" b="7082"/>
          <a:stretch/>
        </p:blipFill>
        <p:spPr>
          <a:xfrm>
            <a:off x="5886157" y="1488832"/>
            <a:ext cx="4800600" cy="2240281"/>
          </a:xfrm>
          <a:prstGeom prst="rect">
            <a:avLst/>
          </a:prstGeom>
        </p:spPr>
      </p:pic>
      <p:pic>
        <p:nvPicPr>
          <p:cNvPr id="2050" name="Picture 2" descr="https://lionelllc.files.wordpress.com/2012/08/cargillcornsyrupta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96" y="3030513"/>
            <a:ext cx="3806825" cy="25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F134A35-7A41-1941-A700-1715BA88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Modes of Freight Transportation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Truck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Rail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Pipeline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Air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DB06A8E-6901-2843-9AA4-739AB97F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1" y="4144108"/>
            <a:ext cx="2843213" cy="1143000"/>
          </a:xfrm>
        </p:spPr>
        <p:txBody>
          <a:bodyPr/>
          <a:lstStyle/>
          <a:p>
            <a:r>
              <a:rPr lang="en-US" dirty="0"/>
              <a:t>Unit Train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76" y="783498"/>
            <a:ext cx="3351207" cy="2133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774639"/>
            <a:ext cx="4330785" cy="291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3077308"/>
            <a:ext cx="3766106" cy="25146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B9F905-9E36-8F4C-965C-D35E8E8F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88" y="457200"/>
            <a:ext cx="7110413" cy="1143000"/>
          </a:xfrm>
        </p:spPr>
        <p:txBody>
          <a:bodyPr/>
          <a:lstStyle/>
          <a:p>
            <a:r>
              <a:rPr lang="en-US" dirty="0"/>
              <a:t>Manifest Train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476375"/>
            <a:ext cx="8877300" cy="390525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AFE73DD-9997-FF42-89C7-7A23482B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1" y="253009"/>
            <a:ext cx="7110413" cy="1143000"/>
          </a:xfrm>
        </p:spPr>
        <p:txBody>
          <a:bodyPr/>
          <a:lstStyle/>
          <a:p>
            <a:r>
              <a:rPr lang="en-US" dirty="0"/>
              <a:t>Containers…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62050"/>
            <a:ext cx="6172200" cy="4629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21966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Domestic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425406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International</a:t>
            </a:r>
          </a:p>
        </p:txBody>
      </p:sp>
      <p:sp>
        <p:nvSpPr>
          <p:cNvPr id="6" name="Left Brace 5"/>
          <p:cNvSpPr/>
          <p:nvPr/>
        </p:nvSpPr>
        <p:spPr bwMode="auto">
          <a:xfrm>
            <a:off x="3276600" y="1524596"/>
            <a:ext cx="381000" cy="1651000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Left Brace 6"/>
          <p:cNvSpPr/>
          <p:nvPr/>
        </p:nvSpPr>
        <p:spPr bwMode="auto">
          <a:xfrm>
            <a:off x="3581400" y="3277196"/>
            <a:ext cx="381000" cy="2184400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7C33D60-5744-314D-98F3-399B3225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TEU: 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Containers come in 20, 40, and 45 foot lengths</a:t>
            </a:r>
          </a:p>
          <a:p>
            <a:r>
              <a:rPr lang="en-US" dirty="0"/>
              <a:t>The industry converts all metrics back to</a:t>
            </a:r>
            <a:br>
              <a:rPr lang="en-US" dirty="0"/>
            </a:br>
            <a:r>
              <a:rPr lang="en-US" dirty="0"/>
              <a:t>“Twenty-foot Equivalent Units”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166B9CD-0773-2041-90EF-2FAEE3852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586" y="1066800"/>
            <a:ext cx="44957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INTERMODAL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Trailer on Flatcar (TOFC)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811" b="27027"/>
          <a:stretch/>
        </p:blipFill>
        <p:spPr>
          <a:xfrm>
            <a:off x="5718544" y="1229498"/>
            <a:ext cx="4572000" cy="1894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9899" b="29899"/>
          <a:stretch/>
        </p:blipFill>
        <p:spPr>
          <a:xfrm>
            <a:off x="1905000" y="3429000"/>
            <a:ext cx="8382000" cy="22352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AB4056C-EB62-5148-B3B9-CA19182B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3944"/>
          <a:stretch/>
        </p:blipFill>
        <p:spPr>
          <a:xfrm>
            <a:off x="6096000" y="412653"/>
            <a:ext cx="4286250" cy="205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2" y="897984"/>
            <a:ext cx="44957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INTERMODAL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Container on </a:t>
            </a:r>
            <a:br>
              <a:rPr lang="en-US" dirty="0"/>
            </a:br>
            <a:r>
              <a:rPr lang="en-US" dirty="0"/>
              <a:t>Flatcar (COFC)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001" b="16249"/>
          <a:stretch/>
        </p:blipFill>
        <p:spPr>
          <a:xfrm>
            <a:off x="1752602" y="2580250"/>
            <a:ext cx="6482445" cy="3187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21977-D620-BB49-816F-96CB470F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2" y="804199"/>
            <a:ext cx="44957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INTERMODAL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Chassis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683" b="13728"/>
          <a:stretch/>
        </p:blipFill>
        <p:spPr>
          <a:xfrm>
            <a:off x="5257801" y="382170"/>
            <a:ext cx="5172075" cy="2463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00" t="32462" r="14166" b="18682"/>
          <a:stretch/>
        </p:blipFill>
        <p:spPr>
          <a:xfrm>
            <a:off x="1676400" y="2668169"/>
            <a:ext cx="7162800" cy="29718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A82C5D-B906-004E-AC1D-0C538784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Drayage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Transporting goods a short distance via ground freight or the charge for such a transport.</a:t>
            </a:r>
          </a:p>
          <a:p>
            <a:r>
              <a:rPr lang="en-US" dirty="0"/>
              <a:t>In freight forwarding, drayage is typically used to describe the trucking service from an ocean port to a rail ramp, warehouse, or other destination.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60B76A3-5E7C-CD49-B4E6-C53B3C0A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items impact capacity utilization?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Freight Demand</a:t>
            </a:r>
          </a:p>
          <a:p>
            <a:r>
              <a:rPr lang="en-US" sz="3600" dirty="0"/>
              <a:t>Productivity</a:t>
            </a:r>
          </a:p>
          <a:p>
            <a:pPr lvl="1"/>
            <a:r>
              <a:rPr lang="en-US" sz="3200" dirty="0"/>
              <a:t>Trying to come up with “turn time” on the equipment</a:t>
            </a:r>
          </a:p>
          <a:p>
            <a:pPr lvl="2"/>
            <a:r>
              <a:rPr lang="en-US" sz="2400" dirty="0"/>
              <a:t>Distance moved</a:t>
            </a:r>
          </a:p>
          <a:p>
            <a:pPr lvl="2"/>
            <a:r>
              <a:rPr lang="en-US" sz="2400" dirty="0"/>
              <a:t>Size per load: Weigh out vs Cube Out</a:t>
            </a:r>
          </a:p>
          <a:p>
            <a:pPr lvl="2"/>
            <a:r>
              <a:rPr lang="en-US" sz="2400" dirty="0"/>
              <a:t>Hours moving</a:t>
            </a:r>
          </a:p>
          <a:p>
            <a:pPr lvl="2"/>
            <a:r>
              <a:rPr lang="en-US" sz="2400" dirty="0"/>
              <a:t>Speed</a:t>
            </a:r>
          </a:p>
          <a:p>
            <a:pPr lvl="2"/>
            <a:r>
              <a:rPr lang="en-US" sz="2400" dirty="0"/>
              <a:t>And much more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98D6C7C-9BA0-AB44-9585-F4B7068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0068" y="152400"/>
            <a:ext cx="7110413" cy="1143000"/>
          </a:xfrm>
        </p:spPr>
        <p:txBody>
          <a:bodyPr>
            <a:normAutofit/>
          </a:bodyPr>
          <a:lstStyle/>
          <a:p>
            <a:r>
              <a:rPr lang="en-US" dirty="0"/>
              <a:t>Weigh out </a:t>
            </a:r>
            <a:r>
              <a:rPr lang="en-US" dirty="0" err="1"/>
              <a:t>vs</a:t>
            </a:r>
            <a:r>
              <a:rPr lang="en-US" dirty="0"/>
              <a:t> cube out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3866" y="1080868"/>
            <a:ext cx="10956385" cy="5029200"/>
          </a:xfrm>
        </p:spPr>
        <p:txBody>
          <a:bodyPr>
            <a:normAutofit/>
          </a:bodyPr>
          <a:lstStyle/>
          <a:p>
            <a:r>
              <a:rPr lang="en-US" dirty="0"/>
              <a:t>Size Per Load = Tons/# Loads</a:t>
            </a:r>
          </a:p>
          <a:p>
            <a:pPr lvl="2"/>
            <a:r>
              <a:rPr lang="en-US" dirty="0"/>
              <a:t>By calculating the size per load we can see if the freight is weighing out or cubing out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Weigh Out: </a:t>
            </a:r>
          </a:p>
          <a:p>
            <a:pPr lvl="2"/>
            <a:r>
              <a:rPr lang="en-US" dirty="0"/>
              <a:t>When a load reaches it maximum weight capacity and cannot be filled any more due to weight limits on the unit or regulations</a:t>
            </a:r>
          </a:p>
          <a:p>
            <a:pPr lvl="3"/>
            <a:r>
              <a:rPr lang="en-US" dirty="0"/>
              <a:t>Example would be steel which is very heavy and reaches a maximum load size before filling up the unit</a:t>
            </a:r>
          </a:p>
          <a:p>
            <a:pPr marL="1371600" lvl="3" indent="0">
              <a:buNone/>
            </a:pPr>
            <a:endParaRPr lang="en-US" dirty="0"/>
          </a:p>
          <a:p>
            <a:r>
              <a:rPr lang="en-US" dirty="0"/>
              <a:t>Cube Out</a:t>
            </a:r>
          </a:p>
          <a:p>
            <a:pPr lvl="2"/>
            <a:r>
              <a:rPr lang="en-US" dirty="0"/>
              <a:t>This occurs when a unit is filled to its maximum space capacity but does not reach its maximum weight limit.</a:t>
            </a:r>
          </a:p>
          <a:p>
            <a:pPr lvl="3"/>
            <a:r>
              <a:rPr lang="en-US" dirty="0"/>
              <a:t>Example would be a load of pillows which is not very heavy but quickly fills up the unit.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C4BF1-BFD9-AD4B-B614-7BC88BE8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 Foundations and Building Blocks of Transportation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Economy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Freight Demand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Capacity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Fluidity/Congestion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Rates &amp; Costs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43A8474-9556-D545-994E-CD1888E0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are three things you can get when shipping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388" y="1676400"/>
            <a:ext cx="7110412" cy="4038600"/>
          </a:xfrm>
        </p:spPr>
        <p:txBody>
          <a:bodyPr/>
          <a:lstStyle/>
          <a:p>
            <a:r>
              <a:rPr lang="en-US" dirty="0"/>
              <a:t>Good Service (Quality of Service)</a:t>
            </a:r>
          </a:p>
          <a:p>
            <a:r>
              <a:rPr lang="en-US" dirty="0"/>
              <a:t>Fast (Speed)</a:t>
            </a:r>
          </a:p>
          <a:p>
            <a:r>
              <a:rPr lang="en-US" dirty="0"/>
              <a:t>Cheap (Low Cost)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400" b="1" dirty="0"/>
              <a:t>Pick 2!!!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F688F7F-81E5-BE4B-B2B2-AEFDAA58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6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Matrix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05000" y="1676401"/>
          <a:ext cx="8382000" cy="3505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122901983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05089954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939938506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8165787"/>
                    </a:ext>
                  </a:extLst>
                </a:gridCol>
              </a:tblGrid>
              <a:tr h="642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Criteria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Criteria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Outcome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39156"/>
                  </a:ext>
                </a:extLst>
              </a:tr>
              <a:tr h="954096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Scenario</a:t>
                      </a:r>
                      <a:r>
                        <a:rPr lang="en-US" b="1" baseline="0" dirty="0"/>
                        <a:t> 1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Good (Service)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Fast (Speed)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Expect to Pay more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94855"/>
                  </a:ext>
                </a:extLst>
              </a:tr>
              <a:tr h="954096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Scenario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Good (Service)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Cheap (Low</a:t>
                      </a:r>
                      <a:r>
                        <a:rPr lang="en-US" b="1" baseline="0" dirty="0"/>
                        <a:t> Cost)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Anticipate Slower</a:t>
                      </a:r>
                      <a:r>
                        <a:rPr lang="en-US" b="1" baseline="0" dirty="0"/>
                        <a:t> Delivery Time</a:t>
                      </a:r>
                      <a:endParaRPr lang="en-US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09152"/>
                  </a:ext>
                </a:extLst>
              </a:tr>
              <a:tr h="954096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Scenario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Cheap (Low</a:t>
                      </a:r>
                      <a:r>
                        <a:rPr lang="en-US" b="1" baseline="0" dirty="0"/>
                        <a:t> Cost)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Fast (Speed)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Expect Poor Service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96812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4FAF8-877E-9B48-9B17-7B596F19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51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0C1E-5886-1F49-806B-CE811B156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-5576"/>
            <a:ext cx="12185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D0F27-3E5E-4000-87AB-3AF4EACA10BE}"/>
              </a:ext>
            </a:extLst>
          </p:cNvPr>
          <p:cNvSpPr txBox="1"/>
          <p:nvPr/>
        </p:nvSpPr>
        <p:spPr>
          <a:xfrm>
            <a:off x="0" y="4267698"/>
            <a:ext cx="1218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www.FTRintel</a:t>
            </a:r>
            <a:r>
              <a:rPr lang="en-US" sz="4400" b="1" err="1">
                <a:solidFill>
                  <a:schemeClr val="bg1"/>
                </a:solidFill>
              </a:rPr>
              <a:t>.</a:t>
            </a:r>
            <a:r>
              <a:rPr lang="en-US" sz="4400" b="1">
                <a:solidFill>
                  <a:schemeClr val="bg1"/>
                </a:solidFill>
              </a:rPr>
              <a:t>com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Basic Metrics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/>
              <a:t>Tons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 err="1"/>
              <a:t>Tonmiles</a:t>
            </a:r>
            <a:r>
              <a:rPr lang="en-US" sz="3200" dirty="0"/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/>
              <a:t>Loadings Originated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68F3217-DFE0-AE49-A7C9-D31CB056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67" y="457200"/>
            <a:ext cx="1067737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Trucking Freight Seasonality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486809"/>
              </p:ext>
            </p:extLst>
          </p:nvPr>
        </p:nvGraphicFramePr>
        <p:xfrm>
          <a:off x="647114" y="1524000"/>
          <a:ext cx="10677378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5013" y="5492261"/>
            <a:ext cx="480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American Trucking Association (ATA)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3821C-9706-CA4F-AD30-7DD8BEC3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457200"/>
            <a:ext cx="8329613" cy="1143000"/>
          </a:xfrm>
        </p:spPr>
        <p:txBody>
          <a:bodyPr/>
          <a:lstStyle/>
          <a:p>
            <a:r>
              <a:rPr lang="en-US" dirty="0"/>
              <a:t>Truck Power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524000"/>
            <a:ext cx="5638800" cy="4038600"/>
          </a:xfrm>
        </p:spPr>
        <p:txBody>
          <a:bodyPr/>
          <a:lstStyle/>
          <a:p>
            <a:r>
              <a:rPr lang="en-US" dirty="0"/>
              <a:t>Tractor</a:t>
            </a:r>
          </a:p>
          <a:p>
            <a:pPr lvl="1"/>
            <a:r>
              <a:rPr lang="en-US" dirty="0"/>
              <a:t>Can haul a trailer on the back by connecting it via a “fifth wheel”</a:t>
            </a:r>
          </a:p>
          <a:p>
            <a:pPr lvl="1"/>
            <a:endParaRPr lang="en-US" dirty="0"/>
          </a:p>
          <a:p>
            <a:r>
              <a:rPr lang="en-US" dirty="0"/>
              <a:t>Straight Truck</a:t>
            </a:r>
          </a:p>
          <a:p>
            <a:pPr lvl="1"/>
            <a:r>
              <a:rPr lang="en-US" dirty="0"/>
              <a:t>Chassis will hold a body on the back and is a self contained unit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860477"/>
            <a:ext cx="3278795" cy="2233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334778"/>
            <a:ext cx="2819400" cy="19760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0D9576-FF71-2943-90C9-3912AFAB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van Trailer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simple, enclosed non-climate controlled rectangular trailer that carries general cargo, including food and other products that do not require refrigeration. Usually loaded/unloaded through the rear doors, requiring elevated access for forklifts to enter the trailer</a:t>
            </a:r>
          </a:p>
        </p:txBody>
      </p:sp>
      <p:pic>
        <p:nvPicPr>
          <p:cNvPr id="1026" name="Picture 2" descr="Dry Van Tr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684563"/>
            <a:ext cx="37242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4FD02-3F5B-0144-8D51-27B2A45D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Reefer Van Trailer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known as a Refrigerated van</a:t>
            </a:r>
          </a:p>
          <a:p>
            <a:pPr lvl="2"/>
            <a:r>
              <a:rPr lang="en-US" dirty="0"/>
              <a:t>A refrigerated and insulated box trailer.</a:t>
            </a:r>
          </a:p>
          <a:p>
            <a:r>
              <a:rPr lang="en-US" dirty="0"/>
              <a:t>An enclosed climate controlled rectangular trailer that typically carries temperature sensitive</a:t>
            </a:r>
            <a:br>
              <a:rPr lang="en-US" dirty="0"/>
            </a:br>
            <a:r>
              <a:rPr lang="en-US" dirty="0"/>
              <a:t>cargo, including</a:t>
            </a:r>
            <a:br>
              <a:rPr lang="en-US" dirty="0"/>
            </a:br>
            <a:r>
              <a:rPr lang="en-US" dirty="0"/>
              <a:t>refrigerated or frozen </a:t>
            </a:r>
            <a:br>
              <a:rPr lang="en-US" dirty="0"/>
            </a:br>
            <a:r>
              <a:rPr lang="en-US" dirty="0"/>
              <a:t>food and other products</a:t>
            </a:r>
            <a:br>
              <a:rPr lang="en-US" dirty="0"/>
            </a:br>
            <a:r>
              <a:rPr lang="en-US" dirty="0"/>
              <a:t>that require refrigeration.</a:t>
            </a:r>
          </a:p>
        </p:txBody>
      </p:sp>
      <p:pic>
        <p:nvPicPr>
          <p:cNvPr id="2050" name="Picture 2" descr="reefer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58" y="3325837"/>
            <a:ext cx="3874169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61FED-CC85-1A48-8466-12E0282C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Flatbed Trailer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flat trailer with no enclosure or doors. Can be loaded/unloaded from the sides or above, and does not require elevated access for forklifts.</a:t>
            </a:r>
          </a:p>
          <a:p>
            <a:r>
              <a:rPr lang="en-US" dirty="0"/>
              <a:t>Sometimes referred to as a Platform Trailer by manufacturers.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72020"/>
            <a:ext cx="3290668" cy="211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4E812-8F45-C040-8731-C258B669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5112" y="6356350"/>
            <a:ext cx="758687" cy="365125"/>
          </a:xfrm>
        </p:spPr>
        <p:txBody>
          <a:bodyPr/>
          <a:lstStyle/>
          <a:p>
            <a:fld id="{B49BDCDC-B8D4-48C7-AB00-4C5F8F8DB7D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5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826</Words>
  <Application>Microsoft Macintosh PowerPoint</Application>
  <PresentationFormat>Widescreen</PresentationFormat>
  <Paragraphs>179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Roboto</vt:lpstr>
      <vt:lpstr>Wingdings</vt:lpstr>
      <vt:lpstr>Office Theme</vt:lpstr>
      <vt:lpstr>Custom Design</vt:lpstr>
      <vt:lpstr>PowerPoint Presentation</vt:lpstr>
      <vt:lpstr>Modes of Freight Transportation</vt:lpstr>
      <vt:lpstr>6 Foundations and Building Blocks of Transportation Planning</vt:lpstr>
      <vt:lpstr>Freight Basics</vt:lpstr>
      <vt:lpstr>Understanding Trucking Freight Seasonality</vt:lpstr>
      <vt:lpstr>Truck Power Units</vt:lpstr>
      <vt:lpstr>Dry van Trailer</vt:lpstr>
      <vt:lpstr>Reefer Van Trailer</vt:lpstr>
      <vt:lpstr>Flatbed Trailer</vt:lpstr>
      <vt:lpstr>Tank Trailer</vt:lpstr>
      <vt:lpstr>Bulk Trailer</vt:lpstr>
      <vt:lpstr>Understanding Rail Seasonality</vt:lpstr>
      <vt:lpstr>How the data is presented can sometimes tell a better story…can you see the seasonality?</vt:lpstr>
      <vt:lpstr>Intermodal: Domestic vs International Average Monthly Loads 2010-2018 (North America)</vt:lpstr>
      <vt:lpstr>Intermodal Split North America Loadings Originated by Equipment Type</vt:lpstr>
      <vt:lpstr>Rail Car Types</vt:lpstr>
      <vt:lpstr>Rail Car Types</vt:lpstr>
      <vt:lpstr>Rail Car Types</vt:lpstr>
      <vt:lpstr>Rail Car Types</vt:lpstr>
      <vt:lpstr>Unit Train</vt:lpstr>
      <vt:lpstr>Manifest Train</vt:lpstr>
      <vt:lpstr>Containers…</vt:lpstr>
      <vt:lpstr>TEU: What is it?</vt:lpstr>
      <vt:lpstr>INTERMODAL  Trailer on Flatcar (TOFC)</vt:lpstr>
      <vt:lpstr>INTERMODAL  Container on  Flatcar (COFC)</vt:lpstr>
      <vt:lpstr>INTERMODAL  Chassis</vt:lpstr>
      <vt:lpstr>Drayage</vt:lpstr>
      <vt:lpstr>What items impact capacity utilization?</vt:lpstr>
      <vt:lpstr>Weigh out vs cube out</vt:lpstr>
      <vt:lpstr>There are three things you can get when shipping items</vt:lpstr>
      <vt:lpstr>Decision Matrix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Starks</dc:creator>
  <cp:lastModifiedBy>Eric Starks</cp:lastModifiedBy>
  <cp:revision>67</cp:revision>
  <dcterms:created xsi:type="dcterms:W3CDTF">2020-05-05T20:01:52Z</dcterms:created>
  <dcterms:modified xsi:type="dcterms:W3CDTF">2020-09-15T14:32:44Z</dcterms:modified>
</cp:coreProperties>
</file>